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Default Extension="wdp" ContentType="image/vnd.ms-photo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sldIdLst>
    <p:sldId id="256" r:id="rId3"/>
    <p:sldId id="272" r:id="rId4"/>
    <p:sldId id="273" r:id="rId5"/>
    <p:sldId id="301" r:id="rId6"/>
    <p:sldId id="274" r:id="rId7"/>
    <p:sldId id="293" r:id="rId8"/>
    <p:sldId id="276" r:id="rId9"/>
    <p:sldId id="277" r:id="rId10"/>
    <p:sldId id="294" r:id="rId11"/>
    <p:sldId id="278" r:id="rId12"/>
    <p:sldId id="307" r:id="rId13"/>
    <p:sldId id="304" r:id="rId14"/>
    <p:sldId id="264" r:id="rId15"/>
    <p:sldId id="282" r:id="rId16"/>
    <p:sldId id="283" r:id="rId17"/>
    <p:sldId id="284" r:id="rId18"/>
    <p:sldId id="285" r:id="rId19"/>
    <p:sldId id="302" r:id="rId20"/>
    <p:sldId id="286" r:id="rId21"/>
    <p:sldId id="292" r:id="rId22"/>
    <p:sldId id="288" r:id="rId23"/>
    <p:sldId id="289" r:id="rId24"/>
    <p:sldId id="290" r:id="rId25"/>
    <p:sldId id="291" r:id="rId26"/>
    <p:sldId id="297" r:id="rId27"/>
    <p:sldId id="295" r:id="rId28"/>
    <p:sldId id="298" r:id="rId29"/>
    <p:sldId id="303" r:id="rId30"/>
    <p:sldId id="287" r:id="rId31"/>
    <p:sldId id="305" r:id="rId32"/>
    <p:sldId id="306" r:id="rId33"/>
  </p:sldIdLst>
  <p:sldSz cx="12192000" cy="6858000"/>
  <p:notesSz cx="6858000" cy="9144000"/>
  <p:embeddedFontLst>
    <p:embeddedFont>
      <p:font typeface="-윤고딕320" pitchFamily="18" charset="-127"/>
      <p:regular r:id="rId34"/>
    </p:embeddedFont>
    <p:embeddedFont>
      <p:font typeface="-윤고딕340" pitchFamily="18" charset="-127"/>
      <p:regular r:id="rId35"/>
    </p:embeddedFont>
    <p:embeddedFont>
      <p:font typeface="-윤고딕330" pitchFamily="18" charset="-127"/>
      <p:regular r:id="rId36"/>
    </p:embeddedFont>
    <p:embeddedFont>
      <p:font typeface="맑은 고딕" pitchFamily="50" charset="-127"/>
      <p:regular r:id="rId37"/>
      <p:bold r:id="rId38"/>
    </p:embeddedFont>
    <p:embeddedFont>
      <p:font typeface="휴먼둥근헤드라인" pitchFamily="18" charset="-127"/>
      <p:regular r:id="rId39"/>
    </p:embeddedFont>
    <p:embeddedFont>
      <p:font typeface="-윤고딕350" pitchFamily="18" charset="-127"/>
      <p:regular r:id="rId40"/>
    </p:embeddedFont>
    <p:embeddedFont>
      <p:font typeface="High Tower Text" pitchFamily="18" charset="0"/>
      <p:regular r:id="rId41"/>
      <p:italic r:id="rId42"/>
    </p:embeddedFont>
    <p:embeddedFont>
      <p:font typeface="배달의민족 한나는 열한살" pitchFamily="50" charset="-127"/>
      <p:regular r:id="rId43"/>
    </p:embeddedFont>
    <p:embeddedFont>
      <p:font typeface="Perpetua" pitchFamily="18" charset="0"/>
      <p:regular r:id="rId44"/>
      <p:bold r:id="rId45"/>
      <p:italic r:id="rId46"/>
      <p:boldItalic r:id="rId47"/>
    </p:embeddedFont>
    <p:embeddedFont>
      <p:font typeface="Arial Unicode MS" pitchFamily="50" charset="-127"/>
      <p:regular r:id="rId4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A6A6"/>
    <a:srgbClr val="009644"/>
    <a:srgbClr val="0645D0"/>
    <a:srgbClr val="458EBF"/>
    <a:srgbClr val="033AEB"/>
    <a:srgbClr val="3A669C"/>
    <a:srgbClr val="4F6228"/>
    <a:srgbClr val="C40000"/>
    <a:srgbClr val="404040"/>
    <a:srgbClr val="525252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99638" autoAdjust="0"/>
  </p:normalViewPr>
  <p:slideViewPr>
    <p:cSldViewPr>
      <p:cViewPr varScale="1">
        <p:scale>
          <a:sx n="68" d="100"/>
          <a:sy n="68" d="100"/>
        </p:scale>
        <p:origin x="-97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1.fntdata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6.xml"/><Relationship Id="rId51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ko-KR"/>
  <c:chart>
    <c:autoTitleDeleted val="1"/>
    <c:plotArea>
      <c:layout>
        <c:manualLayout>
          <c:layoutTarget val="inner"/>
          <c:xMode val="edge"/>
          <c:yMode val="edge"/>
          <c:x val="3.8040435594302195E-2"/>
          <c:y val="3.142230464048059E-2"/>
          <c:w val="0.96195956440569785"/>
          <c:h val="0.93087092979094122"/>
        </c:manualLayout>
      </c:layout>
      <c:lineChart>
        <c:grouping val="standard"/>
        <c:ser>
          <c:idx val="0"/>
          <c:order val="0"/>
          <c:tx>
            <c:strRef>
              <c:f>Sheet1!$B$1</c:f>
              <c:strCache>
                <c:ptCount val="1"/>
                <c:pt idx="0">
                  <c:v>열1</c:v>
                </c:pt>
              </c:strCache>
            </c:strRef>
          </c:tx>
          <c:spPr>
            <a:ln w="69850" cap="rnd">
              <a:solidFill>
                <a:schemeClr val="tx1">
                  <a:lumMod val="65000"/>
                  <a:lumOff val="35000"/>
                </a:schemeClr>
              </a:solidFill>
              <a:round/>
            </a:ln>
            <a:effectLst/>
          </c:spPr>
          <c:marker>
            <c:symbol val="square"/>
            <c:size val="10"/>
            <c:spPr>
              <a:solidFill>
                <a:schemeClr val="tx1">
                  <a:lumMod val="85000"/>
                  <a:lumOff val="15000"/>
                </a:schemeClr>
              </a:solidFill>
              <a:ln w="12700" cap="flat">
                <a:solidFill>
                  <a:schemeClr val="tx1">
                    <a:lumMod val="85000"/>
                    <a:lumOff val="15000"/>
                  </a:schemeClr>
                </a:solidFill>
                <a:round/>
              </a:ln>
              <a:effectLst/>
            </c:spPr>
          </c:marker>
          <c:dPt>
            <c:idx val="3"/>
            <c:marker>
              <c:spPr>
                <a:solidFill>
                  <a:srgbClr val="C00000"/>
                </a:solidFill>
                <a:ln w="12700" cap="flat">
                  <a:solidFill>
                    <a:srgbClr val="C00000"/>
                  </a:solidFill>
                  <a:round/>
                </a:ln>
                <a:effectLst/>
              </c:spPr>
            </c:marker>
            <c:extLst xmlns:c16r2="http://schemas.microsoft.com/office/drawing/2015/06/chart">
              <c:ext xmlns:c16="http://schemas.microsoft.com/office/drawing/2014/chart" uri="{C3380CC4-5D6E-409C-BE32-E72D297353CC}">
                <c16:uniqueId val="{00000002-7E73-4854-9CFA-A2C2805CE1EE}"/>
              </c:ext>
            </c:extLst>
          </c:dPt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675</c:v>
                </c:pt>
                <c:pt idx="1">
                  <c:v>3400</c:v>
                </c:pt>
                <c:pt idx="2">
                  <c:v>41727</c:v>
                </c:pt>
                <c:pt idx="3">
                  <c:v>131142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7E73-4854-9CFA-A2C2805CE1EE}"/>
            </c:ext>
          </c:extLst>
        </c:ser>
        <c:marker val="1"/>
        <c:axId val="99125120"/>
        <c:axId val="99126656"/>
      </c:lineChart>
      <c:catAx>
        <c:axId val="99125120"/>
        <c:scaling>
          <c:orientation val="minMax"/>
        </c:scaling>
        <c:delete val="1"/>
        <c:axPos val="b"/>
        <c:numFmt formatCode="General" sourceLinked="1"/>
        <c:majorTickMark val="none"/>
        <c:tickLblPos val="none"/>
        <c:crossAx val="99126656"/>
        <c:crosses val="autoZero"/>
        <c:auto val="1"/>
        <c:lblAlgn val="ctr"/>
        <c:lblOffset val="100"/>
      </c:catAx>
      <c:valAx>
        <c:axId val="99126656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one"/>
        <c:crossAx val="99125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1"/>
</c:chartSpac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00197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278911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42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42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9640713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001976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823201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4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077769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4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4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982455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19934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0240477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911519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122050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0823201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447700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789115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42"/>
            <a:ext cx="27432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42"/>
            <a:ext cx="8026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964071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4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307776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4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4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982455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7" y="2174875"/>
            <a:ext cx="538903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1993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024047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591151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4122050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144770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4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4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5586A-0788-4CE9-8C7E-ECF7F411605D}" type="datetimeFigureOut">
              <a:rPr lang="ko-KR" altLang="en-US" smtClean="0"/>
              <a:pPr/>
              <a:t>2017-10-30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4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4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34614-5B10-4E92-9BD9-CBC35C2F1A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659735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377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4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4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75586A-0788-4CE9-8C7E-ECF7F411605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2017-10-30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4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4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34614-5B10-4E92-9BD9-CBC35C2F1A0C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59735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377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1" indent="-342891" algn="l" defTabSz="914377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39553" y="1660419"/>
            <a:ext cx="807945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기계학습 알고리즘 기반의</a:t>
            </a:r>
            <a:endParaRPr lang="en-US" altLang="ko-KR" sz="48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r>
              <a:rPr lang="en-US" altLang="ko-KR" sz="48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        VR </a:t>
            </a:r>
            <a:r>
              <a:rPr lang="ko-KR" altLang="en-US" sz="48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인공지능 장기 게임</a:t>
            </a:r>
            <a:endParaRPr lang="en-US" altLang="ko-KR" sz="48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39550" y="3762750"/>
            <a:ext cx="33073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2017-S-5007</a:t>
            </a:r>
          </a:p>
          <a:p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국민대학교 컴퓨터공학부 통나무</a:t>
            </a:r>
            <a:endParaRPr lang="en-US" altLang="ko-KR" dirty="0">
              <a:solidFill>
                <a:schemeClr val="bg1">
                  <a:lumMod val="8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6093296"/>
            <a:ext cx="12192000" cy="7647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850457" y="6321760"/>
            <a:ext cx="20040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29th</a:t>
            </a:r>
            <a:r>
              <a:rPr lang="ko-KR" altLang="en-US" sz="14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글로벌</a:t>
            </a:r>
            <a:r>
              <a:rPr lang="en-US" altLang="ko-KR" sz="14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SW</a:t>
            </a:r>
            <a:r>
              <a:rPr lang="ko-KR" altLang="en-US" sz="1400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공모대전</a:t>
            </a:r>
            <a:endParaRPr lang="en-US" altLang="ko-KR" sz="1400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1922539" y="3595875"/>
            <a:ext cx="8346927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오각형 10"/>
          <p:cNvSpPr/>
          <p:nvPr/>
        </p:nvSpPr>
        <p:spPr>
          <a:xfrm rot="5400000">
            <a:off x="10458568" y="-30000"/>
            <a:ext cx="720000" cy="780000"/>
          </a:xfrm>
          <a:prstGeom prst="homePlat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90616710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622429"/>
            <a:ext cx="20826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운영 환경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="" xmlns:a16="http://schemas.microsoft.com/office/drawing/2014/main" id="{E2A78FB3-EAEF-4BC4-B1EE-3B107BFD35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58910948"/>
              </p:ext>
            </p:extLst>
          </p:nvPr>
        </p:nvGraphicFramePr>
        <p:xfrm>
          <a:off x="2351590" y="1628800"/>
          <a:ext cx="7488820" cy="42712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2574">
                  <a:extLst>
                    <a:ext uri="{9D8B030D-6E8A-4147-A177-3AD203B41FA5}">
                      <a16:colId xmlns="" xmlns:a16="http://schemas.microsoft.com/office/drawing/2014/main" val="434893033"/>
                    </a:ext>
                  </a:extLst>
                </a:gridCol>
                <a:gridCol w="5286246">
                  <a:extLst>
                    <a:ext uri="{9D8B030D-6E8A-4147-A177-3AD203B41FA5}">
                      <a16:colId xmlns="" xmlns:a16="http://schemas.microsoft.com/office/drawing/2014/main" val="2819240271"/>
                    </a:ext>
                  </a:extLst>
                </a:gridCol>
              </a:tblGrid>
              <a:tr h="431859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734845601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OS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Ubuntu 16.04 LTS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826411801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CPU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Intel Core i7 4770 3.4GHz(Quad-Core)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82604974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RAM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32GB DDR3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57950657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Language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C++, Python, C#, JavaScript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119609996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Library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C++ Boost, Oculus, </a:t>
                      </a:r>
                      <a:r>
                        <a:rPr lang="en-US" altLang="ko-KR" dirty="0" err="1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DOTween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46095888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Stack, Heap 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Size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1GB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462549645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VM Size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48GB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212641281"/>
                  </a:ext>
                </a:extLst>
              </a:tr>
            </a:tbl>
          </a:graphicData>
        </a:graphic>
      </p:graphicFrame>
      <p:grpSp>
        <p:nvGrpSpPr>
          <p:cNvPr id="10" name="그룹 9">
            <a:extLst>
              <a:ext uri="{FF2B5EF4-FFF2-40B4-BE49-F238E27FC236}">
                <a16:creationId xmlns="" xmlns:a16="http://schemas.microsoft.com/office/drawing/2014/main" id="{7AF471F7-6C84-4AA4-BA2C-CCC4B7826559}"/>
              </a:ext>
            </a:extLst>
          </p:cNvPr>
          <p:cNvGrpSpPr/>
          <p:nvPr/>
        </p:nvGrpSpPr>
        <p:grpSpPr>
          <a:xfrm>
            <a:off x="2387273" y="1556792"/>
            <a:ext cx="7455554" cy="504057"/>
            <a:chOff x="2096818" y="1556792"/>
            <a:chExt cx="7455554" cy="504057"/>
          </a:xfrm>
        </p:grpSpPr>
        <p:sp>
          <p:nvSpPr>
            <p:cNvPr id="19" name="모서리가 둥근 직사각형 42">
              <a:extLst>
                <a:ext uri="{FF2B5EF4-FFF2-40B4-BE49-F238E27FC236}">
                  <a16:creationId xmlns="" xmlns:a16="http://schemas.microsoft.com/office/drawing/2014/main" id="{0AA87A8E-42A1-49D9-8AFF-AA01508349F4}"/>
                </a:ext>
              </a:extLst>
            </p:cNvPr>
            <p:cNvSpPr/>
            <p:nvPr/>
          </p:nvSpPr>
          <p:spPr>
            <a:xfrm>
              <a:off x="2096818" y="1556793"/>
              <a:ext cx="2141353" cy="504056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Category</a:t>
              </a:r>
            </a:p>
          </p:txBody>
        </p:sp>
        <p:sp>
          <p:nvSpPr>
            <p:cNvPr id="22" name="모서리가 둥근 직사각형 42">
              <a:extLst>
                <a:ext uri="{FF2B5EF4-FFF2-40B4-BE49-F238E27FC236}">
                  <a16:creationId xmlns="" xmlns:a16="http://schemas.microsoft.com/office/drawing/2014/main" id="{EE768807-EA5F-4FC2-8C88-75A77C586047}"/>
                </a:ext>
              </a:extLst>
            </p:cNvPr>
            <p:cNvSpPr/>
            <p:nvPr/>
          </p:nvSpPr>
          <p:spPr>
            <a:xfrm>
              <a:off x="4296229" y="1556792"/>
              <a:ext cx="5256143" cy="504056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Description</a:t>
              </a:r>
            </a:p>
          </p:txBody>
        </p:sp>
      </p:grpSp>
    </p:spTree>
    <p:extLst>
      <p:ext uri="{BB962C8B-B14F-4D97-AF65-F5344CB8AC3E}">
        <p14:creationId xmlns="" xmlns:p14="http://schemas.microsoft.com/office/powerpoint/2010/main" val="424496435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표 21">
            <a:extLst>
              <a:ext uri="{FF2B5EF4-FFF2-40B4-BE49-F238E27FC236}">
                <a16:creationId xmlns="" xmlns:a16="http://schemas.microsoft.com/office/drawing/2014/main" id="{02D4948C-07A2-42BD-91B5-C346B4E11C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577355093"/>
              </p:ext>
            </p:extLst>
          </p:nvPr>
        </p:nvGraphicFramePr>
        <p:xfrm>
          <a:off x="1559496" y="1628799"/>
          <a:ext cx="9073008" cy="41764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9648">
                  <a:extLst>
                    <a:ext uri="{9D8B030D-6E8A-4147-A177-3AD203B41FA5}">
                      <a16:colId xmlns="" xmlns:a16="http://schemas.microsoft.com/office/drawing/2014/main" val="434893033"/>
                    </a:ext>
                  </a:extLst>
                </a:gridCol>
                <a:gridCol w="1118245">
                  <a:extLst>
                    <a:ext uri="{9D8B030D-6E8A-4147-A177-3AD203B41FA5}">
                      <a16:colId xmlns="" xmlns:a16="http://schemas.microsoft.com/office/drawing/2014/main" val="2819240271"/>
                    </a:ext>
                  </a:extLst>
                </a:gridCol>
                <a:gridCol w="1118245">
                  <a:extLst>
                    <a:ext uri="{9D8B030D-6E8A-4147-A177-3AD203B41FA5}">
                      <a16:colId xmlns="" xmlns:a16="http://schemas.microsoft.com/office/drawing/2014/main" val="4078721322"/>
                    </a:ext>
                  </a:extLst>
                </a:gridCol>
                <a:gridCol w="1118246">
                  <a:extLst>
                    <a:ext uri="{9D8B030D-6E8A-4147-A177-3AD203B41FA5}">
                      <a16:colId xmlns="" xmlns:a16="http://schemas.microsoft.com/office/drawing/2014/main" val="3931712596"/>
                    </a:ext>
                  </a:extLst>
                </a:gridCol>
                <a:gridCol w="1118245">
                  <a:extLst>
                    <a:ext uri="{9D8B030D-6E8A-4147-A177-3AD203B41FA5}">
                      <a16:colId xmlns="" xmlns:a16="http://schemas.microsoft.com/office/drawing/2014/main" val="3519204546"/>
                    </a:ext>
                  </a:extLst>
                </a:gridCol>
                <a:gridCol w="2270379">
                  <a:extLst>
                    <a:ext uri="{9D8B030D-6E8A-4147-A177-3AD203B41FA5}">
                      <a16:colId xmlns="" xmlns:a16="http://schemas.microsoft.com/office/drawing/2014/main" val="437014556"/>
                    </a:ext>
                  </a:extLst>
                </a:gridCol>
              </a:tblGrid>
              <a:tr h="868255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734845601"/>
                  </a:ext>
                </a:extLst>
              </a:tr>
              <a:tr h="11027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vs.</a:t>
                      </a:r>
                      <a:r>
                        <a:rPr lang="ko-KR" altLang="en-US" dirty="0"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</a:t>
                      </a:r>
                      <a:r>
                        <a:rPr lang="en-US" altLang="ko-KR" dirty="0"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AI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(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한게임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정통장기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장기플러스 모바일 등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)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150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62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45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43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41.3%</a:t>
                      </a:r>
                    </a:p>
                    <a:p>
                      <a:pPr algn="ctr" latinLnBrk="1"/>
                      <a:r>
                        <a:rPr lang="en-US" altLang="ko-KR" b="0" dirty="0">
                          <a:latin typeface="-윤고딕350" pitchFamily="18" charset="-127"/>
                          <a:ea typeface="-윤고딕350" pitchFamily="18" charset="-127"/>
                        </a:rPr>
                        <a:t>(</a:t>
                      </a:r>
                      <a:r>
                        <a:rPr lang="ko-KR" altLang="en-US" b="0" dirty="0">
                          <a:latin typeface="-윤고딕350" pitchFamily="18" charset="-127"/>
                          <a:ea typeface="-윤고딕350" pitchFamily="18" charset="-127"/>
                        </a:rPr>
                        <a:t>무승부 제외 </a:t>
                      </a:r>
                      <a:r>
                        <a:rPr lang="en-US" altLang="ko-KR" b="0" dirty="0">
                          <a:latin typeface="-윤고딕350" pitchFamily="18" charset="-127"/>
                          <a:ea typeface="-윤고딕350" pitchFamily="18" charset="-127"/>
                        </a:rPr>
                        <a:t>59%)</a:t>
                      </a:r>
                      <a:endParaRPr lang="ko-KR" altLang="en-US" b="0" dirty="0">
                        <a:latin typeface="-윤고딕350" pitchFamily="18" charset="-127"/>
                        <a:ea typeface="-윤고딕35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826411801"/>
                  </a:ext>
                </a:extLst>
              </a:tr>
              <a:tr h="11027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vs. </a:t>
                      </a:r>
                      <a:r>
                        <a:rPr lang="ko-KR" altLang="en-US" dirty="0"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유저</a:t>
                      </a:r>
                      <a:endParaRPr lang="en-US" altLang="ko-KR" dirty="0"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(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카카오 장기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한게임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, 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넷마블 등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)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142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117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5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20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82.4%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-윤고딕350" pitchFamily="18" charset="-127"/>
                          <a:ea typeface="-윤고딕350" pitchFamily="18" charset="-127"/>
                        </a:rPr>
                        <a:t>(</a:t>
                      </a:r>
                      <a:r>
                        <a:rPr lang="ko-KR" altLang="en-US" dirty="0">
                          <a:latin typeface="-윤고딕350" pitchFamily="18" charset="-127"/>
                          <a:ea typeface="-윤고딕350" pitchFamily="18" charset="-127"/>
                        </a:rPr>
                        <a:t>무승부 제외 </a:t>
                      </a:r>
                      <a:r>
                        <a:rPr lang="en-US" altLang="ko-KR" dirty="0">
                          <a:latin typeface="-윤고딕350" pitchFamily="18" charset="-127"/>
                          <a:ea typeface="-윤고딕350" pitchFamily="18" charset="-127"/>
                        </a:rPr>
                        <a:t>85.4%)</a:t>
                      </a:r>
                      <a:endParaRPr lang="ko-KR" altLang="en-US" dirty="0">
                        <a:latin typeface="-윤고딕350" pitchFamily="18" charset="-127"/>
                        <a:ea typeface="-윤고딕35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82604974"/>
                  </a:ext>
                </a:extLst>
              </a:tr>
              <a:tr h="11027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전체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292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179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50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63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61.3%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-윤고딕350" pitchFamily="18" charset="-127"/>
                          <a:ea typeface="-윤고딕350" pitchFamily="18" charset="-127"/>
                        </a:rPr>
                        <a:t>(</a:t>
                      </a:r>
                      <a:r>
                        <a:rPr lang="ko-KR" altLang="en-US" dirty="0">
                          <a:latin typeface="-윤고딕350" pitchFamily="18" charset="-127"/>
                          <a:ea typeface="-윤고딕350" pitchFamily="18" charset="-127"/>
                        </a:rPr>
                        <a:t>무승부 제외 </a:t>
                      </a:r>
                      <a:r>
                        <a:rPr lang="en-US" altLang="ko-KR" dirty="0">
                          <a:latin typeface="-윤고딕350" pitchFamily="18" charset="-127"/>
                          <a:ea typeface="-윤고딕350" pitchFamily="18" charset="-127"/>
                        </a:rPr>
                        <a:t>73.9%)</a:t>
                      </a:r>
                      <a:endParaRPr lang="ko-KR" altLang="en-US" dirty="0">
                        <a:latin typeface="-윤고딕350" pitchFamily="18" charset="-127"/>
                        <a:ea typeface="-윤고딕35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57950657"/>
                  </a:ext>
                </a:extLst>
              </a:tr>
            </a:tbl>
          </a:graphicData>
        </a:graphic>
      </p:graphicFrame>
      <p:sp>
        <p:nvSpPr>
          <p:cNvPr id="36" name="모서리가 둥근 직사각형 42">
            <a:extLst>
              <a:ext uri="{FF2B5EF4-FFF2-40B4-BE49-F238E27FC236}">
                <a16:creationId xmlns="" xmlns:a16="http://schemas.microsoft.com/office/drawing/2014/main" id="{716B7E89-F741-4F8C-B0A8-B21698914751}"/>
              </a:ext>
            </a:extLst>
          </p:cNvPr>
          <p:cNvSpPr/>
          <p:nvPr/>
        </p:nvSpPr>
        <p:spPr>
          <a:xfrm>
            <a:off x="8353593" y="1844823"/>
            <a:ext cx="2278911" cy="61416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smtClean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Winning Rate</a:t>
            </a:r>
            <a:endParaRPr lang="en-US" altLang="ko-KR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67878" y="622429"/>
            <a:ext cx="2507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테스트 결과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6" name="모서리가 둥근 직사각형 42">
            <a:extLst>
              <a:ext uri="{FF2B5EF4-FFF2-40B4-BE49-F238E27FC236}">
                <a16:creationId xmlns="" xmlns:a16="http://schemas.microsoft.com/office/drawing/2014/main" id="{FF215D82-90F6-41B0-931E-0F9987EA5EDF}"/>
              </a:ext>
            </a:extLst>
          </p:cNvPr>
          <p:cNvSpPr/>
          <p:nvPr/>
        </p:nvSpPr>
        <p:spPr>
          <a:xfrm>
            <a:off x="1565846" y="1844823"/>
            <a:ext cx="2307654" cy="61416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Category</a:t>
            </a:r>
          </a:p>
        </p:txBody>
      </p:sp>
      <p:sp>
        <p:nvSpPr>
          <p:cNvPr id="27" name="모서리가 둥근 직사각형 42">
            <a:extLst>
              <a:ext uri="{FF2B5EF4-FFF2-40B4-BE49-F238E27FC236}">
                <a16:creationId xmlns="" xmlns:a16="http://schemas.microsoft.com/office/drawing/2014/main" id="{E8E73172-3107-40AA-AAE2-8FFDAACC22EC}"/>
              </a:ext>
            </a:extLst>
          </p:cNvPr>
          <p:cNvSpPr/>
          <p:nvPr/>
        </p:nvSpPr>
        <p:spPr>
          <a:xfrm>
            <a:off x="3905250" y="1844823"/>
            <a:ext cx="1117601" cy="61416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Total Games</a:t>
            </a:r>
          </a:p>
        </p:txBody>
      </p:sp>
      <p:sp>
        <p:nvSpPr>
          <p:cNvPr id="28" name="모서리가 둥근 직사각형 42">
            <a:extLst>
              <a:ext uri="{FF2B5EF4-FFF2-40B4-BE49-F238E27FC236}">
                <a16:creationId xmlns="" xmlns:a16="http://schemas.microsoft.com/office/drawing/2014/main" id="{AE58B1BE-02DB-43DE-9FCB-18A444901190}"/>
              </a:ext>
            </a:extLst>
          </p:cNvPr>
          <p:cNvSpPr/>
          <p:nvPr/>
        </p:nvSpPr>
        <p:spPr>
          <a:xfrm>
            <a:off x="5016501" y="1954932"/>
            <a:ext cx="1111249" cy="50405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9" name="모서리가 둥근 직사각형 42">
            <a:extLst>
              <a:ext uri="{FF2B5EF4-FFF2-40B4-BE49-F238E27FC236}">
                <a16:creationId xmlns="" xmlns:a16="http://schemas.microsoft.com/office/drawing/2014/main" id="{470F91B3-1CD1-44E5-87FF-B374953A638A}"/>
              </a:ext>
            </a:extLst>
          </p:cNvPr>
          <p:cNvSpPr/>
          <p:nvPr/>
        </p:nvSpPr>
        <p:spPr>
          <a:xfrm>
            <a:off x="6128910" y="1954932"/>
            <a:ext cx="1106680" cy="50405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0" name="모서리가 둥근 직사각형 42">
            <a:extLst>
              <a:ext uri="{FF2B5EF4-FFF2-40B4-BE49-F238E27FC236}">
                <a16:creationId xmlns="" xmlns:a16="http://schemas.microsoft.com/office/drawing/2014/main" id="{3388ADA2-CD1E-4FAD-8712-E8CD66926D08}"/>
              </a:ext>
            </a:extLst>
          </p:cNvPr>
          <p:cNvSpPr/>
          <p:nvPr/>
        </p:nvSpPr>
        <p:spPr>
          <a:xfrm>
            <a:off x="7235590" y="1954932"/>
            <a:ext cx="1140060" cy="50405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3" name="모서리가 둥근 직사각형 42">
            <a:extLst>
              <a:ext uri="{FF2B5EF4-FFF2-40B4-BE49-F238E27FC236}">
                <a16:creationId xmlns="" xmlns:a16="http://schemas.microsoft.com/office/drawing/2014/main" id="{87D98BCA-C267-49DE-A922-0E64C97C8D97}"/>
              </a:ext>
            </a:extLst>
          </p:cNvPr>
          <p:cNvSpPr/>
          <p:nvPr/>
        </p:nvSpPr>
        <p:spPr>
          <a:xfrm>
            <a:off x="4994444" y="1844823"/>
            <a:ext cx="1111249" cy="61416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Win</a:t>
            </a:r>
          </a:p>
        </p:txBody>
      </p:sp>
      <p:sp>
        <p:nvSpPr>
          <p:cNvPr id="34" name="모서리가 둥근 직사각형 42">
            <a:extLst>
              <a:ext uri="{FF2B5EF4-FFF2-40B4-BE49-F238E27FC236}">
                <a16:creationId xmlns="" xmlns:a16="http://schemas.microsoft.com/office/drawing/2014/main" id="{A442E3EC-2A67-40E3-804A-73582F4E5729}"/>
              </a:ext>
            </a:extLst>
          </p:cNvPr>
          <p:cNvSpPr/>
          <p:nvPr/>
        </p:nvSpPr>
        <p:spPr>
          <a:xfrm>
            <a:off x="6106853" y="1844823"/>
            <a:ext cx="1106680" cy="61416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Draw</a:t>
            </a:r>
          </a:p>
        </p:txBody>
      </p:sp>
      <p:sp>
        <p:nvSpPr>
          <p:cNvPr id="35" name="모서리가 둥근 직사각형 42">
            <a:extLst>
              <a:ext uri="{FF2B5EF4-FFF2-40B4-BE49-F238E27FC236}">
                <a16:creationId xmlns="" xmlns:a16="http://schemas.microsoft.com/office/drawing/2014/main" id="{C10EF2E5-1CEA-43BB-83D2-E1788F2E0C2B}"/>
              </a:ext>
            </a:extLst>
          </p:cNvPr>
          <p:cNvSpPr/>
          <p:nvPr/>
        </p:nvSpPr>
        <p:spPr>
          <a:xfrm>
            <a:off x="7213533" y="1844823"/>
            <a:ext cx="1140060" cy="614165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Lose</a:t>
            </a:r>
          </a:p>
        </p:txBody>
      </p: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622429"/>
            <a:ext cx="20457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향후 계획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pSp>
        <p:nvGrpSpPr>
          <p:cNvPr id="3" name="그룹 30"/>
          <p:cNvGrpSpPr/>
          <p:nvPr/>
        </p:nvGrpSpPr>
        <p:grpSpPr>
          <a:xfrm>
            <a:off x="1286496" y="1628800"/>
            <a:ext cx="9850064" cy="1095097"/>
            <a:chOff x="1286496" y="1708905"/>
            <a:chExt cx="9850064" cy="1095097"/>
          </a:xfrm>
        </p:grpSpPr>
        <p:sp>
          <p:nvSpPr>
            <p:cNvPr id="32" name="직사각형 31">
              <a:extLst>
                <a:ext uri="{FF2B5EF4-FFF2-40B4-BE49-F238E27FC236}">
                  <a16:creationId xmlns="" xmlns:a16="http://schemas.microsoft.com/office/drawing/2014/main" id="{35D68E4E-FEBF-4AC1-A4D8-96B2B0A70EE6}"/>
                </a:ext>
              </a:extLst>
            </p:cNvPr>
            <p:cNvSpPr/>
            <p:nvPr/>
          </p:nvSpPr>
          <p:spPr>
            <a:xfrm>
              <a:off x="1397120" y="2204864"/>
              <a:ext cx="9739440" cy="5991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44" indent="-285744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현재 </a:t>
              </a:r>
              <a:r>
                <a:rPr lang="en-US" altLang="ko-KR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3</a:t>
              </a: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만개의 </a:t>
              </a:r>
              <a:r>
                <a:rPr lang="ko-KR" altLang="en-US" sz="2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기보로</a:t>
              </a: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학습하여 </a:t>
              </a:r>
              <a:r>
                <a:rPr lang="ko-KR" altLang="en-US" sz="2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알파고에</a:t>
              </a: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비해 부족한 데이터</a:t>
              </a:r>
              <a:endPara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grpSp>
          <p:nvGrpSpPr>
            <p:cNvPr id="4" name="그룹 18">
              <a:extLst>
                <a:ext uri="{FF2B5EF4-FFF2-40B4-BE49-F238E27FC236}">
                  <a16:creationId xmlns="" xmlns:a16="http://schemas.microsoft.com/office/drawing/2014/main" id="{0ED320B6-4ABA-43BE-ABCE-3685070C1560}"/>
                </a:ext>
              </a:extLst>
            </p:cNvPr>
            <p:cNvGrpSpPr/>
            <p:nvPr/>
          </p:nvGrpSpPr>
          <p:grpSpPr>
            <a:xfrm>
              <a:off x="1286496" y="1708905"/>
              <a:ext cx="2649264" cy="500936"/>
              <a:chOff x="1959150" y="2606050"/>
              <a:chExt cx="1184522" cy="500936"/>
            </a:xfrm>
          </p:grpSpPr>
          <p:sp>
            <p:nvSpPr>
              <p:cNvPr id="38" name="오각형 28">
                <a:extLst>
                  <a:ext uri="{FF2B5EF4-FFF2-40B4-BE49-F238E27FC236}">
                    <a16:creationId xmlns="" xmlns:a16="http://schemas.microsoft.com/office/drawing/2014/main" id="{BE8ABBE5-8DE5-43C2-A9FA-FE8458321C9D}"/>
                  </a:ext>
                </a:extLst>
              </p:cNvPr>
              <p:cNvSpPr/>
              <p:nvPr/>
            </p:nvSpPr>
            <p:spPr>
              <a:xfrm>
                <a:off x="1983843" y="2606050"/>
                <a:ext cx="1159829" cy="500936"/>
              </a:xfrm>
              <a:prstGeom prst="homePlat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6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추가 </a:t>
                </a:r>
                <a:r>
                  <a:rPr lang="ko-KR" altLang="en-US" sz="1600" dirty="0" err="1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기보</a:t>
                </a:r>
                <a:r>
                  <a:rPr lang="ko-KR" altLang="en-US" sz="1600" dirty="0"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확보</a:t>
                </a: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="" xmlns:a16="http://schemas.microsoft.com/office/drawing/2014/main" id="{617C8C23-D656-4D7C-8E57-3B39BED6A3B6}"/>
                  </a:ext>
                </a:extLst>
              </p:cNvPr>
              <p:cNvSpPr/>
              <p:nvPr/>
            </p:nvSpPr>
            <p:spPr>
              <a:xfrm>
                <a:off x="1959150" y="2687241"/>
                <a:ext cx="112013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endParaRPr lang="ko-KR" altLang="en-US" sz="16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</p:grpSp>
      </p:grpSp>
      <p:grpSp>
        <p:nvGrpSpPr>
          <p:cNvPr id="5" name="그룹 29"/>
          <p:cNvGrpSpPr/>
          <p:nvPr/>
        </p:nvGrpSpPr>
        <p:grpSpPr>
          <a:xfrm>
            <a:off x="1271464" y="3068960"/>
            <a:ext cx="9850064" cy="1706126"/>
            <a:chOff x="1286496" y="2979058"/>
            <a:chExt cx="9850064" cy="1706126"/>
          </a:xfrm>
        </p:grpSpPr>
        <p:sp>
          <p:nvSpPr>
            <p:cNvPr id="19" name="직사각형 18">
              <a:extLst>
                <a:ext uri="{FF2B5EF4-FFF2-40B4-BE49-F238E27FC236}">
                  <a16:creationId xmlns="" xmlns:a16="http://schemas.microsoft.com/office/drawing/2014/main" id="{35D68E4E-FEBF-4AC1-A4D8-96B2B0A70EE6}"/>
                </a:ext>
              </a:extLst>
            </p:cNvPr>
            <p:cNvSpPr/>
            <p:nvPr/>
          </p:nvSpPr>
          <p:spPr>
            <a:xfrm>
              <a:off x="1397120" y="3484855"/>
              <a:ext cx="973944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44" indent="-285744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현재 학습 과정에서 테스트를 통한 임의의 상수 사용</a:t>
              </a:r>
              <a:endPara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marL="285744" indent="-285744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기계학습 알고리즘을 적용하여 스스로 최적의 값을 찾을 수 있도록 개발</a:t>
              </a:r>
              <a:endPara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grpSp>
          <p:nvGrpSpPr>
            <p:cNvPr id="6" name="그룹 18">
              <a:extLst>
                <a:ext uri="{FF2B5EF4-FFF2-40B4-BE49-F238E27FC236}">
                  <a16:creationId xmlns="" xmlns:a16="http://schemas.microsoft.com/office/drawing/2014/main" id="{0ED320B6-4ABA-43BE-ABCE-3685070C1560}"/>
                </a:ext>
              </a:extLst>
            </p:cNvPr>
            <p:cNvGrpSpPr/>
            <p:nvPr/>
          </p:nvGrpSpPr>
          <p:grpSpPr>
            <a:xfrm>
              <a:off x="1286496" y="2979058"/>
              <a:ext cx="2649264" cy="500936"/>
              <a:chOff x="1959150" y="2606050"/>
              <a:chExt cx="1184522" cy="500936"/>
            </a:xfrm>
          </p:grpSpPr>
          <p:sp>
            <p:nvSpPr>
              <p:cNvPr id="22" name="오각형 28">
                <a:extLst>
                  <a:ext uri="{FF2B5EF4-FFF2-40B4-BE49-F238E27FC236}">
                    <a16:creationId xmlns="" xmlns:a16="http://schemas.microsoft.com/office/drawing/2014/main" id="{BE8ABBE5-8DE5-43C2-A9FA-FE8458321C9D}"/>
                  </a:ext>
                </a:extLst>
              </p:cNvPr>
              <p:cNvSpPr/>
              <p:nvPr/>
            </p:nvSpPr>
            <p:spPr>
              <a:xfrm>
                <a:off x="1983843" y="2606050"/>
                <a:ext cx="1159829" cy="500936"/>
              </a:xfrm>
              <a:prstGeom prst="homePlat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="" xmlns:a16="http://schemas.microsoft.com/office/drawing/2014/main" id="{617C8C23-D656-4D7C-8E57-3B39BED6A3B6}"/>
                  </a:ext>
                </a:extLst>
              </p:cNvPr>
              <p:cNvSpPr/>
              <p:nvPr/>
            </p:nvSpPr>
            <p:spPr>
              <a:xfrm>
                <a:off x="1959150" y="2687241"/>
                <a:ext cx="112013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학습 알고리즘 개선</a:t>
                </a:r>
              </a:p>
            </p:txBody>
          </p:sp>
        </p:grpSp>
      </p:grpSp>
      <p:grpSp>
        <p:nvGrpSpPr>
          <p:cNvPr id="7" name="그룹 28"/>
          <p:cNvGrpSpPr/>
          <p:nvPr/>
        </p:nvGrpSpPr>
        <p:grpSpPr>
          <a:xfrm>
            <a:off x="1271464" y="4991481"/>
            <a:ext cx="9850064" cy="1101815"/>
            <a:chOff x="1286496" y="4152200"/>
            <a:chExt cx="9850064" cy="1101815"/>
          </a:xfrm>
        </p:grpSpPr>
        <p:sp>
          <p:nvSpPr>
            <p:cNvPr id="25" name="직사각형 24">
              <a:extLst>
                <a:ext uri="{FF2B5EF4-FFF2-40B4-BE49-F238E27FC236}">
                  <a16:creationId xmlns="" xmlns:a16="http://schemas.microsoft.com/office/drawing/2014/main" id="{35D68E4E-FEBF-4AC1-A4D8-96B2B0A70EE6}"/>
                </a:ext>
              </a:extLst>
            </p:cNvPr>
            <p:cNvSpPr/>
            <p:nvPr/>
          </p:nvSpPr>
          <p:spPr>
            <a:xfrm>
              <a:off x="1397120" y="4654877"/>
              <a:ext cx="9739440" cy="59913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44" indent="-285744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24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알파고와</a:t>
              </a:r>
              <a:r>
                <a:rPr lang="ko-KR" altLang="en-US" sz="2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같이 자체적으로 강화학습을 진행할 수 있도록 개발</a:t>
              </a:r>
              <a:endPara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grpSp>
          <p:nvGrpSpPr>
            <p:cNvPr id="8" name="그룹 18">
              <a:extLst>
                <a:ext uri="{FF2B5EF4-FFF2-40B4-BE49-F238E27FC236}">
                  <a16:creationId xmlns="" xmlns:a16="http://schemas.microsoft.com/office/drawing/2014/main" id="{0ED320B6-4ABA-43BE-ABCE-3685070C1560}"/>
                </a:ext>
              </a:extLst>
            </p:cNvPr>
            <p:cNvGrpSpPr/>
            <p:nvPr/>
          </p:nvGrpSpPr>
          <p:grpSpPr>
            <a:xfrm>
              <a:off x="1286496" y="4152200"/>
              <a:ext cx="2577256" cy="500936"/>
              <a:chOff x="1959150" y="2606050"/>
              <a:chExt cx="1184522" cy="500936"/>
            </a:xfrm>
          </p:grpSpPr>
          <p:sp>
            <p:nvSpPr>
              <p:cNvPr id="27" name="오각형 28">
                <a:extLst>
                  <a:ext uri="{FF2B5EF4-FFF2-40B4-BE49-F238E27FC236}">
                    <a16:creationId xmlns="" xmlns:a16="http://schemas.microsoft.com/office/drawing/2014/main" id="{BE8ABBE5-8DE5-43C2-A9FA-FE8458321C9D}"/>
                  </a:ext>
                </a:extLst>
              </p:cNvPr>
              <p:cNvSpPr/>
              <p:nvPr/>
            </p:nvSpPr>
            <p:spPr>
              <a:xfrm>
                <a:off x="1983843" y="2606050"/>
                <a:ext cx="1159829" cy="500936"/>
              </a:xfrm>
              <a:prstGeom prst="homePlat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="" xmlns:a16="http://schemas.microsoft.com/office/drawing/2014/main" id="{617C8C23-D656-4D7C-8E57-3B39BED6A3B6}"/>
                  </a:ext>
                </a:extLst>
              </p:cNvPr>
              <p:cNvSpPr/>
              <p:nvPr/>
            </p:nvSpPr>
            <p:spPr>
              <a:xfrm>
                <a:off x="1959150" y="2687241"/>
                <a:ext cx="112013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 dirty="0" smtClean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자체 학습 기능 추가</a:t>
                </a:r>
                <a:endParaRPr lang="ko-KR" altLang="en-US" sz="16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="" xmlns:p14="http://schemas.microsoft.com/office/powerpoint/2010/main" val="30258732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오각형 13"/>
          <p:cNvSpPr/>
          <p:nvPr/>
        </p:nvSpPr>
        <p:spPr>
          <a:xfrm rot="5400000">
            <a:off x="10005708" y="-30000"/>
            <a:ext cx="720000" cy="780000"/>
          </a:xfrm>
          <a:prstGeom prst="homePlat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1615794-3573-427D-90C3-22EB0CA80A02}"/>
              </a:ext>
            </a:extLst>
          </p:cNvPr>
          <p:cNvSpPr txBox="1"/>
          <p:nvPr/>
        </p:nvSpPr>
        <p:spPr>
          <a:xfrm>
            <a:off x="4223792" y="2289646"/>
            <a:ext cx="374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감사합니다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="" xmlns:a16="http://schemas.microsoft.com/office/drawing/2014/main" id="{A3A5BDB1-416E-4B67-9AD2-A31477F20FA6}"/>
              </a:ext>
            </a:extLst>
          </p:cNvPr>
          <p:cNvCxnSpPr>
            <a:cxnSpLocks/>
          </p:cNvCxnSpPr>
          <p:nvPr/>
        </p:nvCxnSpPr>
        <p:spPr>
          <a:xfrm>
            <a:off x="4259796" y="2060848"/>
            <a:ext cx="3672408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="" xmlns:a16="http://schemas.microsoft.com/office/drawing/2014/main" id="{CB3F1D60-0087-4305-8C9B-2A95B6177987}"/>
              </a:ext>
            </a:extLst>
          </p:cNvPr>
          <p:cNvCxnSpPr>
            <a:cxnSpLocks/>
          </p:cNvCxnSpPr>
          <p:nvPr/>
        </p:nvCxnSpPr>
        <p:spPr>
          <a:xfrm>
            <a:off x="4259796" y="3429000"/>
            <a:ext cx="3672408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485713E8-48BE-4FBC-A6A7-DB2D5BAB667B}"/>
              </a:ext>
            </a:extLst>
          </p:cNvPr>
          <p:cNvSpPr txBox="1"/>
          <p:nvPr/>
        </p:nvSpPr>
        <p:spPr>
          <a:xfrm>
            <a:off x="4224536" y="4221088"/>
            <a:ext cx="37444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29th </a:t>
            </a:r>
            <a:r>
              <a:rPr lang="ko-KR" altLang="en-US" sz="20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글로벌 </a:t>
            </a:r>
            <a:r>
              <a:rPr lang="en-US" altLang="ko-KR" sz="20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SW </a:t>
            </a:r>
            <a:r>
              <a:rPr lang="ko-KR" altLang="en-US" sz="20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공모전</a:t>
            </a:r>
            <a:endParaRPr lang="en-US" altLang="ko-KR" sz="20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국민대학교 컴퓨터공학부 통나무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="" xmlns:a16="http://schemas.microsoft.com/office/drawing/2014/main" id="{38ACF10F-709F-4989-8A58-4CB99FF90A4C}"/>
              </a:ext>
            </a:extLst>
          </p:cNvPr>
          <p:cNvCxnSpPr>
            <a:cxnSpLocks/>
          </p:cNvCxnSpPr>
          <p:nvPr/>
        </p:nvCxnSpPr>
        <p:spPr>
          <a:xfrm>
            <a:off x="804911" y="6093296"/>
            <a:ext cx="10582178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91837926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>
            <a:cxnSpLocks/>
          </p:cNvCxnSpPr>
          <p:nvPr/>
        </p:nvCxnSpPr>
        <p:spPr>
          <a:xfrm>
            <a:off x="804911" y="6093296"/>
            <a:ext cx="10582178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22537" y="2444118"/>
            <a:ext cx="28230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prstClr val="white"/>
                </a:solidFill>
                <a:latin typeface="-윤고딕350" pitchFamily="18" charset="-127"/>
                <a:ea typeface="-윤고딕350" pitchFamily="18" charset="-127"/>
              </a:rPr>
              <a:t>Appendix</a:t>
            </a:r>
          </a:p>
        </p:txBody>
      </p:sp>
      <p:sp>
        <p:nvSpPr>
          <p:cNvPr id="14" name="오각형 13"/>
          <p:cNvSpPr/>
          <p:nvPr/>
        </p:nvSpPr>
        <p:spPr>
          <a:xfrm rot="5400000">
            <a:off x="10005708" y="-30000"/>
            <a:ext cx="720000" cy="780000"/>
          </a:xfrm>
          <a:prstGeom prst="homePlat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3149490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404664"/>
            <a:ext cx="24705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latin typeface="-윤고딕340" panose="02030504000101010101" pitchFamily="18" charset="-127"/>
                <a:ea typeface="-윤고딕340" panose="02030504000101010101" pitchFamily="18" charset="-127"/>
              </a:rPr>
              <a:t>기보</a:t>
            </a:r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 데이터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pic>
        <p:nvPicPr>
          <p:cNvPr id="1026" name="Picture 2" descr="D:\졸프\논문\기보 예시.PNG"/>
          <p:cNvPicPr>
            <a:picLocks noChangeAspect="1" noChangeArrowheads="1"/>
          </p:cNvPicPr>
          <p:nvPr/>
        </p:nvPicPr>
        <p:blipFill>
          <a:blip r:embed="rId2" cstate="print"/>
          <a:srcRect t="31787" b="60734"/>
          <a:stretch>
            <a:fillRect/>
          </a:stretch>
        </p:blipFill>
        <p:spPr bwMode="auto">
          <a:xfrm>
            <a:off x="1199456" y="2564904"/>
            <a:ext cx="7200800" cy="1008112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19" name="그룹 18">
            <a:extLst>
              <a:ext uri="{FF2B5EF4-FFF2-40B4-BE49-F238E27FC236}">
                <a16:creationId xmlns="" xmlns:a16="http://schemas.microsoft.com/office/drawing/2014/main" id="{69D287E9-DAD7-4056-80BE-1484FBA1C447}"/>
              </a:ext>
            </a:extLst>
          </p:cNvPr>
          <p:cNvGrpSpPr/>
          <p:nvPr/>
        </p:nvGrpSpPr>
        <p:grpSpPr>
          <a:xfrm>
            <a:off x="8594179" y="1547609"/>
            <a:ext cx="3334469" cy="1685596"/>
            <a:chOff x="7649593" y="1614956"/>
            <a:chExt cx="3334469" cy="1685596"/>
          </a:xfrm>
        </p:grpSpPr>
        <p:sp>
          <p:nvSpPr>
            <p:cNvPr id="21" name="모서리가 둥근 직사각형 42">
              <a:extLst>
                <a:ext uri="{FF2B5EF4-FFF2-40B4-BE49-F238E27FC236}">
                  <a16:creationId xmlns="" xmlns:a16="http://schemas.microsoft.com/office/drawing/2014/main" id="{9FF2DFD7-30B0-47C4-9E7A-B2E78A3EE528}"/>
                </a:ext>
              </a:extLst>
            </p:cNvPr>
            <p:cNvSpPr/>
            <p:nvPr/>
          </p:nvSpPr>
          <p:spPr>
            <a:xfrm>
              <a:off x="7667600" y="1614956"/>
              <a:ext cx="3029564" cy="387179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-윤고딕330" pitchFamily="18" charset="-127"/>
                  <a:ea typeface="-윤고딕330" pitchFamily="18" charset="-127"/>
                </a:rPr>
                <a:t>게임 정보</a:t>
              </a:r>
              <a:endParaRPr lang="en-US" altLang="ko-KR" sz="2000" dirty="0">
                <a:solidFill>
                  <a:schemeClr val="bg1"/>
                </a:solidFill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="" xmlns:a16="http://schemas.microsoft.com/office/drawing/2014/main" id="{29ADABA8-C4D4-4238-9250-52EF674DF094}"/>
                </a:ext>
              </a:extLst>
            </p:cNvPr>
            <p:cNvSpPr/>
            <p:nvPr/>
          </p:nvSpPr>
          <p:spPr>
            <a:xfrm>
              <a:off x="7649593" y="2007890"/>
              <a:ext cx="3334469" cy="12926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44" indent="-285744">
                <a:lnSpc>
                  <a:spcPct val="130000"/>
                </a:lnSpc>
                <a:buFont typeface="Arial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경기 시작 시 양측의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marL="285744" indent="-285744">
                <a:lnSpc>
                  <a:spcPct val="130000"/>
                </a:lnSpc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	</a:t>
              </a: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상차림 형태 표기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marL="285744" indent="-285744">
                <a:lnSpc>
                  <a:spcPct val="130000"/>
                </a:lnSpc>
                <a:buFont typeface="Arial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게임 결과 정보 표기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pic>
        <p:nvPicPr>
          <p:cNvPr id="32" name="Picture 2" descr="D:\졸프\논문\기보 예시.PNG"/>
          <p:cNvPicPr>
            <a:picLocks noChangeAspect="1" noChangeArrowheads="1"/>
          </p:cNvPicPr>
          <p:nvPr/>
        </p:nvPicPr>
        <p:blipFill>
          <a:blip r:embed="rId2" cstate="print"/>
          <a:srcRect t="39266"/>
          <a:stretch>
            <a:fillRect/>
          </a:stretch>
        </p:blipFill>
        <p:spPr bwMode="auto">
          <a:xfrm>
            <a:off x="1199456" y="3466328"/>
            <a:ext cx="7200800" cy="2338936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7" name="Picture 2" descr="D:\졸프\논문\기보 예시.PNG"/>
          <p:cNvPicPr>
            <a:picLocks noChangeAspect="1" noChangeArrowheads="1"/>
          </p:cNvPicPr>
          <p:nvPr/>
        </p:nvPicPr>
        <p:blipFill>
          <a:blip r:embed="rId2" cstate="print"/>
          <a:srcRect b="70083"/>
          <a:stretch>
            <a:fillRect/>
          </a:stretch>
        </p:blipFill>
        <p:spPr bwMode="auto">
          <a:xfrm>
            <a:off x="1199456" y="1484784"/>
            <a:ext cx="7200800" cy="1152128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8" name="직사각형 37"/>
          <p:cNvSpPr/>
          <p:nvPr/>
        </p:nvSpPr>
        <p:spPr>
          <a:xfrm>
            <a:off x="1199456" y="1484784"/>
            <a:ext cx="7200800" cy="43204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>
            <a:extLst>
              <a:ext uri="{FF2B5EF4-FFF2-40B4-BE49-F238E27FC236}">
                <a16:creationId xmlns="" xmlns:a16="http://schemas.microsoft.com/office/drawing/2014/main" id="{69D287E9-DAD7-4056-80BE-1484FBA1C447}"/>
              </a:ext>
            </a:extLst>
          </p:cNvPr>
          <p:cNvGrpSpPr/>
          <p:nvPr/>
        </p:nvGrpSpPr>
        <p:grpSpPr>
          <a:xfrm>
            <a:off x="8577553" y="3607299"/>
            <a:ext cx="3207079" cy="1693909"/>
            <a:chOff x="7632967" y="1614956"/>
            <a:chExt cx="3207079" cy="1693909"/>
          </a:xfrm>
        </p:grpSpPr>
        <p:sp>
          <p:nvSpPr>
            <p:cNvPr id="40" name="모서리가 둥근 직사각형 42">
              <a:extLst>
                <a:ext uri="{FF2B5EF4-FFF2-40B4-BE49-F238E27FC236}">
                  <a16:creationId xmlns="" xmlns:a16="http://schemas.microsoft.com/office/drawing/2014/main" id="{9FF2DFD7-30B0-47C4-9E7A-B2E78A3EE528}"/>
                </a:ext>
              </a:extLst>
            </p:cNvPr>
            <p:cNvSpPr/>
            <p:nvPr/>
          </p:nvSpPr>
          <p:spPr>
            <a:xfrm>
              <a:off x="7667600" y="1614956"/>
              <a:ext cx="3029564" cy="387179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-윤고딕330" pitchFamily="18" charset="-127"/>
                  <a:ea typeface="-윤고딕330" pitchFamily="18" charset="-127"/>
                </a:rPr>
                <a:t>게임 </a:t>
              </a:r>
              <a:r>
                <a:rPr lang="ko-KR" altLang="en-US" sz="2000" dirty="0" err="1">
                  <a:solidFill>
                    <a:schemeClr val="bg1"/>
                  </a:solidFill>
                  <a:latin typeface="-윤고딕330" pitchFamily="18" charset="-127"/>
                  <a:ea typeface="-윤고딕330" pitchFamily="18" charset="-127"/>
                </a:rPr>
                <a:t>히스토리</a:t>
              </a:r>
              <a:r>
                <a:rPr lang="ko-KR" altLang="en-US" sz="2000" dirty="0">
                  <a:solidFill>
                    <a:schemeClr val="bg1"/>
                  </a:solidFill>
                  <a:latin typeface="-윤고딕330" pitchFamily="18" charset="-127"/>
                  <a:ea typeface="-윤고딕330" pitchFamily="18" charset="-127"/>
                </a:rPr>
                <a:t> 내용</a:t>
              </a:r>
              <a:endParaRPr lang="en-US" altLang="ko-KR" sz="2000" dirty="0">
                <a:solidFill>
                  <a:schemeClr val="bg1"/>
                </a:solidFill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="" xmlns:a16="http://schemas.microsoft.com/office/drawing/2014/main" id="{29ADABA8-C4D4-4238-9250-52EF674DF094}"/>
                </a:ext>
              </a:extLst>
            </p:cNvPr>
            <p:cNvSpPr/>
            <p:nvPr/>
          </p:nvSpPr>
          <p:spPr>
            <a:xfrm>
              <a:off x="7632967" y="2016203"/>
              <a:ext cx="3207079" cy="12926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44" indent="-285744">
                <a:lnSpc>
                  <a:spcPct val="130000"/>
                </a:lnSpc>
                <a:buFont typeface="Arial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초를 선으로 하여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marL="285744" indent="-285744">
                <a:lnSpc>
                  <a:spcPct val="130000"/>
                </a:lnSpc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	</a:t>
              </a: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전체 게임의 내용을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marL="285744" indent="-285744">
                <a:lnSpc>
                  <a:spcPct val="130000"/>
                </a:lnSpc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	</a:t>
              </a: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순차적으로 표기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404664"/>
            <a:ext cx="44935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latin typeface="-윤고딕340" panose="02030504000101010101" pitchFamily="18" charset="-127"/>
                <a:ea typeface="-윤고딕340" panose="02030504000101010101" pitchFamily="18" charset="-127"/>
              </a:rPr>
              <a:t>기보</a:t>
            </a:r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 데이터 처리 과정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6" name="직선 연결선 25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04865AC1-49A3-43E4-B6BB-7FAB12150628}"/>
              </a:ext>
            </a:extLst>
          </p:cNvPr>
          <p:cNvGrpSpPr/>
          <p:nvPr/>
        </p:nvGrpSpPr>
        <p:grpSpPr>
          <a:xfrm>
            <a:off x="4943872" y="1186048"/>
            <a:ext cx="2304256" cy="4907248"/>
            <a:chOff x="4943872" y="1268760"/>
            <a:chExt cx="2304256" cy="4907248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4943873" y="1268760"/>
              <a:ext cx="2304255" cy="58676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Parser Start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6" name="평행 사변형 15"/>
            <p:cNvSpPr/>
            <p:nvPr/>
          </p:nvSpPr>
          <p:spPr>
            <a:xfrm>
              <a:off x="4943873" y="2132856"/>
              <a:ext cx="2304255" cy="586768"/>
            </a:xfrm>
            <a:prstGeom prst="parallelogram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File Input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943872" y="2996952"/>
              <a:ext cx="2304255" cy="58676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Format Edit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943872" y="3861048"/>
              <a:ext cx="2304255" cy="58676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File Number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9" name="평행 사변형 18"/>
            <p:cNvSpPr/>
            <p:nvPr/>
          </p:nvSpPr>
          <p:spPr>
            <a:xfrm>
              <a:off x="4943872" y="4725144"/>
              <a:ext cx="2304255" cy="586768"/>
            </a:xfrm>
            <a:prstGeom prst="parallelogram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File Output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4943872" y="5589240"/>
              <a:ext cx="2304255" cy="58676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Parser End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cxnSp>
          <p:nvCxnSpPr>
            <p:cNvPr id="45" name="직선 화살표 연결선 44"/>
            <p:cNvCxnSpPr>
              <a:stCxn id="15" idx="2"/>
              <a:endCxn id="16" idx="0"/>
            </p:cNvCxnSpPr>
            <p:nvPr/>
          </p:nvCxnSpPr>
          <p:spPr>
            <a:xfrm>
              <a:off x="6096001" y="1855528"/>
              <a:ext cx="0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직선 화살표 연결선 48"/>
            <p:cNvCxnSpPr>
              <a:stCxn id="16" idx="4"/>
              <a:endCxn id="17" idx="0"/>
            </p:cNvCxnSpPr>
            <p:nvPr/>
          </p:nvCxnSpPr>
          <p:spPr>
            <a:xfrm flipH="1">
              <a:off x="6096000" y="2719624"/>
              <a:ext cx="1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직선 화살표 연결선 51"/>
            <p:cNvCxnSpPr>
              <a:stCxn id="17" idx="2"/>
              <a:endCxn id="18" idx="0"/>
            </p:cNvCxnSpPr>
            <p:nvPr/>
          </p:nvCxnSpPr>
          <p:spPr>
            <a:xfrm>
              <a:off x="6096000" y="3583720"/>
              <a:ext cx="0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직선 화살표 연결선 54"/>
            <p:cNvCxnSpPr>
              <a:stCxn id="18" idx="2"/>
              <a:endCxn id="19" idx="0"/>
            </p:cNvCxnSpPr>
            <p:nvPr/>
          </p:nvCxnSpPr>
          <p:spPr>
            <a:xfrm>
              <a:off x="6096000" y="4447816"/>
              <a:ext cx="0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직선 화살표 연결선 57"/>
            <p:cNvCxnSpPr>
              <a:stCxn id="19" idx="4"/>
              <a:endCxn id="22" idx="0"/>
            </p:cNvCxnSpPr>
            <p:nvPr/>
          </p:nvCxnSpPr>
          <p:spPr>
            <a:xfrm>
              <a:off x="6096000" y="5311912"/>
              <a:ext cx="0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404664"/>
            <a:ext cx="34820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그래프</a:t>
            </a:r>
            <a:r>
              <a:rPr lang="en-US" altLang="ko-KR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 </a:t>
            </a:r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생성 과정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6" name="직선 연결선 25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2FCD6D82-02C0-45C4-9746-1BD7C53F59D8}"/>
              </a:ext>
            </a:extLst>
          </p:cNvPr>
          <p:cNvGrpSpPr/>
          <p:nvPr/>
        </p:nvGrpSpPr>
        <p:grpSpPr>
          <a:xfrm>
            <a:off x="4943872" y="1124744"/>
            <a:ext cx="5616623" cy="4896544"/>
            <a:chOff x="4943872" y="1268760"/>
            <a:chExt cx="5616623" cy="4896544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4943873" y="1268760"/>
              <a:ext cx="2304255" cy="58676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Generator Start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6" name="평행 사변형 15"/>
            <p:cNvSpPr/>
            <p:nvPr/>
          </p:nvSpPr>
          <p:spPr>
            <a:xfrm>
              <a:off x="4943873" y="2111448"/>
              <a:ext cx="2304255" cy="586768"/>
            </a:xfrm>
            <a:prstGeom prst="parallelogram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File Input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8256240" y="2975544"/>
              <a:ext cx="2304255" cy="58676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Crate Node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943872" y="3839640"/>
              <a:ext cx="2304255" cy="58676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Connect Node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9" name="평행 사변형 18"/>
            <p:cNvSpPr/>
            <p:nvPr/>
          </p:nvSpPr>
          <p:spPr>
            <a:xfrm>
              <a:off x="4943872" y="5567832"/>
              <a:ext cx="2304255" cy="586768"/>
            </a:xfrm>
            <a:prstGeom prst="parallelogram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File Output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8256240" y="5578536"/>
              <a:ext cx="2304255" cy="58676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Generator End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cxnSp>
          <p:nvCxnSpPr>
            <p:cNvPr id="45" name="직선 화살표 연결선 44"/>
            <p:cNvCxnSpPr>
              <a:stCxn id="15" idx="2"/>
              <a:endCxn id="16" idx="0"/>
            </p:cNvCxnSpPr>
            <p:nvPr/>
          </p:nvCxnSpPr>
          <p:spPr>
            <a:xfrm>
              <a:off x="6096001" y="1855528"/>
              <a:ext cx="0" cy="255920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직선 화살표 연결선 48"/>
            <p:cNvCxnSpPr>
              <a:stCxn id="16" idx="4"/>
              <a:endCxn id="20" idx="0"/>
            </p:cNvCxnSpPr>
            <p:nvPr/>
          </p:nvCxnSpPr>
          <p:spPr>
            <a:xfrm flipH="1">
              <a:off x="6096000" y="2698216"/>
              <a:ext cx="1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직선 화살표 연결선 51"/>
            <p:cNvCxnSpPr>
              <a:stCxn id="20" idx="2"/>
              <a:endCxn id="18" idx="0"/>
            </p:cNvCxnSpPr>
            <p:nvPr/>
          </p:nvCxnSpPr>
          <p:spPr>
            <a:xfrm>
              <a:off x="6096000" y="3551608"/>
              <a:ext cx="0" cy="288032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직선 화살표 연결선 54"/>
            <p:cNvCxnSpPr>
              <a:stCxn id="18" idx="2"/>
              <a:endCxn id="48" idx="0"/>
            </p:cNvCxnSpPr>
            <p:nvPr/>
          </p:nvCxnSpPr>
          <p:spPr>
            <a:xfrm>
              <a:off x="6096000" y="4426408"/>
              <a:ext cx="0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직선 화살표 연결선 57"/>
            <p:cNvCxnSpPr>
              <a:stCxn id="19" idx="2"/>
              <a:endCxn id="22" idx="1"/>
            </p:cNvCxnSpPr>
            <p:nvPr/>
          </p:nvCxnSpPr>
          <p:spPr>
            <a:xfrm>
              <a:off x="7174781" y="5861216"/>
              <a:ext cx="1081459" cy="10704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순서도: 판단 19"/>
            <p:cNvSpPr/>
            <p:nvPr/>
          </p:nvSpPr>
          <p:spPr>
            <a:xfrm>
              <a:off x="4943872" y="2975544"/>
              <a:ext cx="2304256" cy="576064"/>
            </a:xfrm>
            <a:prstGeom prst="flowChartDecision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latin typeface="-윤고딕330" pitchFamily="18" charset="-127"/>
                  <a:ea typeface="-윤고딕330" pitchFamily="18" charset="-127"/>
                </a:rPr>
                <a:t>Exist Duplicate?</a:t>
              </a:r>
              <a:endParaRPr lang="ko-KR" altLang="en-US" sz="1600" dirty="0">
                <a:latin typeface="-윤고딕330" pitchFamily="18" charset="-127"/>
                <a:ea typeface="-윤고딕330" pitchFamily="18" charset="-127"/>
              </a:endParaRPr>
            </a:p>
          </p:txBody>
        </p:sp>
        <p:cxnSp>
          <p:nvCxnSpPr>
            <p:cNvPr id="29" name="직선 화살표 연결선 28"/>
            <p:cNvCxnSpPr>
              <a:stCxn id="20" idx="3"/>
              <a:endCxn id="17" idx="1"/>
            </p:cNvCxnSpPr>
            <p:nvPr/>
          </p:nvCxnSpPr>
          <p:spPr>
            <a:xfrm>
              <a:off x="7248128" y="3263576"/>
              <a:ext cx="1008112" cy="5352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Shape 31"/>
            <p:cNvCxnSpPr>
              <a:stCxn id="17" idx="2"/>
              <a:endCxn id="18" idx="3"/>
            </p:cNvCxnSpPr>
            <p:nvPr/>
          </p:nvCxnSpPr>
          <p:spPr>
            <a:xfrm rot="5400000">
              <a:off x="8042892" y="2767548"/>
              <a:ext cx="570712" cy="2160241"/>
            </a:xfrm>
            <a:prstGeom prst="bentConnector2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8" name="직사각형 47"/>
            <p:cNvSpPr/>
            <p:nvPr/>
          </p:nvSpPr>
          <p:spPr>
            <a:xfrm>
              <a:off x="4943872" y="4703736"/>
              <a:ext cx="2304255" cy="58676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Group Hash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cxnSp>
          <p:nvCxnSpPr>
            <p:cNvPr id="62" name="직선 화살표 연결선 61"/>
            <p:cNvCxnSpPr>
              <a:stCxn id="48" idx="2"/>
              <a:endCxn id="19" idx="0"/>
            </p:cNvCxnSpPr>
            <p:nvPr/>
          </p:nvCxnSpPr>
          <p:spPr>
            <a:xfrm>
              <a:off x="6096000" y="5290504"/>
              <a:ext cx="0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6202129" y="3491716"/>
              <a:ext cx="541943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-윤고딕330" pitchFamily="18" charset="-127"/>
                  <a:ea typeface="-윤고딕330" pitchFamily="18" charset="-127"/>
                </a:rPr>
                <a:t>Yes</a:t>
              </a:r>
              <a:endParaRPr lang="ko-KR" altLang="en-US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7498208" y="2915652"/>
              <a:ext cx="4700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-윤고딕330" pitchFamily="18" charset="-127"/>
                  <a:ea typeface="-윤고딕330" pitchFamily="18" charset="-127"/>
                </a:rPr>
                <a:t>No</a:t>
              </a:r>
              <a:endParaRPr lang="ko-KR" altLang="en-US" dirty="0">
                <a:latin typeface="-윤고딕330" pitchFamily="18" charset="-127"/>
                <a:ea typeface="-윤고딕330" pitchFamily="18" charset="-127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pSp>
        <p:nvGrpSpPr>
          <p:cNvPr id="3" name="그룹 6">
            <a:extLst>
              <a:ext uri="{FF2B5EF4-FFF2-40B4-BE49-F238E27FC236}">
                <a16:creationId xmlns="" xmlns:a16="http://schemas.microsoft.com/office/drawing/2014/main" id="{6437AB62-0B44-4EBD-A2C2-10897A090478}"/>
              </a:ext>
            </a:extLst>
          </p:cNvPr>
          <p:cNvGrpSpPr/>
          <p:nvPr/>
        </p:nvGrpSpPr>
        <p:grpSpPr>
          <a:xfrm>
            <a:off x="695400" y="1348848"/>
            <a:ext cx="5928901" cy="4621750"/>
            <a:chOff x="1140845" y="1387798"/>
            <a:chExt cx="7031952" cy="4482531"/>
          </a:xfrm>
        </p:grpSpPr>
        <p:grpSp>
          <p:nvGrpSpPr>
            <p:cNvPr id="6" name="그룹 2">
              <a:extLst>
                <a:ext uri="{FF2B5EF4-FFF2-40B4-BE49-F238E27FC236}">
                  <a16:creationId xmlns="" xmlns:a16="http://schemas.microsoft.com/office/drawing/2014/main" id="{9641D74B-F7F7-42B4-BAD6-4EAF46089DDA}"/>
                </a:ext>
              </a:extLst>
            </p:cNvPr>
            <p:cNvGrpSpPr/>
            <p:nvPr/>
          </p:nvGrpSpPr>
          <p:grpSpPr>
            <a:xfrm>
              <a:off x="1140845" y="1702662"/>
              <a:ext cx="7031952" cy="4167667"/>
              <a:chOff x="1214527" y="1325106"/>
              <a:chExt cx="7169833" cy="4306616"/>
            </a:xfrm>
          </p:grpSpPr>
          <p:graphicFrame>
            <p:nvGraphicFramePr>
              <p:cNvPr id="9" name="내용 개체 틀 5">
                <a:extLst>
                  <a:ext uri="{FF2B5EF4-FFF2-40B4-BE49-F238E27FC236}">
                    <a16:creationId xmlns="" xmlns:a16="http://schemas.microsoft.com/office/drawing/2014/main" id="{8F38A395-8249-4F4D-8492-5E98E95DFE29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="" xmlns:p14="http://schemas.microsoft.com/office/powerpoint/2010/main" val="802236372"/>
                  </p:ext>
                </p:extLst>
              </p:nvPr>
            </p:nvGraphicFramePr>
            <p:xfrm>
              <a:off x="1214527" y="1462432"/>
              <a:ext cx="7053435" cy="416929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11" name="TextBox 10">
                <a:extLst>
                  <a:ext uri="{FF2B5EF4-FFF2-40B4-BE49-F238E27FC236}">
                    <a16:creationId xmlns="" xmlns:a16="http://schemas.microsoft.com/office/drawing/2014/main" id="{598B2EC2-76B8-401F-BE48-9C6EA64E606D}"/>
                  </a:ext>
                </a:extLst>
              </p:cNvPr>
              <p:cNvSpPr txBox="1"/>
              <p:nvPr/>
            </p:nvSpPr>
            <p:spPr>
              <a:xfrm>
                <a:off x="1570739" y="4961282"/>
                <a:ext cx="1332148" cy="400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rPr>
                  <a:t>675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="" xmlns:a16="http://schemas.microsoft.com/office/drawing/2014/main" id="{EA13FE77-02F6-47C0-B6D7-7C9F77152B46}"/>
                  </a:ext>
                </a:extLst>
              </p:cNvPr>
              <p:cNvSpPr txBox="1"/>
              <p:nvPr/>
            </p:nvSpPr>
            <p:spPr>
              <a:xfrm>
                <a:off x="3019285" y="4866578"/>
                <a:ext cx="1332148" cy="400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rPr>
                  <a:t>3,400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="" xmlns:a16="http://schemas.microsoft.com/office/drawing/2014/main" id="{A4D90424-884E-4C24-B80F-E83276126772}"/>
                  </a:ext>
                </a:extLst>
              </p:cNvPr>
              <p:cNvSpPr txBox="1"/>
              <p:nvPr/>
            </p:nvSpPr>
            <p:spPr>
              <a:xfrm>
                <a:off x="4570270" y="3904787"/>
                <a:ext cx="1332148" cy="400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rPr>
                  <a:t>41,727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="" xmlns:a16="http://schemas.microsoft.com/office/drawing/2014/main" id="{CE74C758-68C1-4E5A-A17B-4735D59E6695}"/>
                  </a:ext>
                </a:extLst>
              </p:cNvPr>
              <p:cNvSpPr txBox="1"/>
              <p:nvPr/>
            </p:nvSpPr>
            <p:spPr>
              <a:xfrm>
                <a:off x="6485568" y="1325106"/>
                <a:ext cx="1898792" cy="4626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50" panose="02030504000101010101" pitchFamily="18" charset="-127"/>
                    <a:ea typeface="-윤고딕350" panose="02030504000101010101" pitchFamily="18" charset="-127"/>
                  </a:rPr>
                  <a:t>132,242</a:t>
                </a:r>
              </a:p>
            </p:txBody>
          </p:sp>
        </p:grpSp>
        <p:sp>
          <p:nvSpPr>
            <p:cNvPr id="15" name="모서리가 둥근 직사각형 42">
              <a:extLst>
                <a:ext uri="{FF2B5EF4-FFF2-40B4-BE49-F238E27FC236}">
                  <a16:creationId xmlns="" xmlns:a16="http://schemas.microsoft.com/office/drawing/2014/main" id="{7C6AFCF7-E128-4796-8171-B721204D4534}"/>
                </a:ext>
              </a:extLst>
            </p:cNvPr>
            <p:cNvSpPr/>
            <p:nvPr/>
          </p:nvSpPr>
          <p:spPr>
            <a:xfrm>
              <a:off x="1653275" y="1764544"/>
              <a:ext cx="2929307" cy="427111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시간 당 처리 경기 수</a:t>
              </a:r>
              <a:endParaRPr lang="en-US" altLang="ko-KR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="" xmlns:a16="http://schemas.microsoft.com/office/drawing/2014/main" id="{2A57F3F9-6C01-4341-968F-D1D9C8D77F6C}"/>
                </a:ext>
              </a:extLst>
            </p:cNvPr>
            <p:cNvSpPr txBox="1"/>
            <p:nvPr/>
          </p:nvSpPr>
          <p:spPr>
            <a:xfrm>
              <a:off x="1909472" y="4905992"/>
              <a:ext cx="467999" cy="447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A</a:t>
              </a:r>
              <a:endParaRPr lang="ko-KR" altLang="en-US" sz="2400" dirty="0">
                <a:latin typeface="-윤고딕350" panose="02030504000101010101" pitchFamily="18" charset="-127"/>
                <a:ea typeface="-윤고딕350" panose="02030504000101010101" pitchFamily="18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338B3C77-36E0-430A-929D-72879A82F0E0}"/>
                </a:ext>
              </a:extLst>
            </p:cNvPr>
            <p:cNvSpPr txBox="1"/>
            <p:nvPr/>
          </p:nvSpPr>
          <p:spPr>
            <a:xfrm>
              <a:off x="3341882" y="4839544"/>
              <a:ext cx="467999" cy="447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B</a:t>
              </a:r>
              <a:endParaRPr lang="ko-KR" altLang="en-US" sz="2400" dirty="0">
                <a:latin typeface="-윤고딕350" panose="02030504000101010101" pitchFamily="18" charset="-127"/>
                <a:ea typeface="-윤고딕350" panose="02030504000101010101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="" xmlns:a16="http://schemas.microsoft.com/office/drawing/2014/main" id="{772CEC0F-99E1-4285-9A7E-84E2CC1DA3FA}"/>
                </a:ext>
              </a:extLst>
            </p:cNvPr>
            <p:cNvSpPr txBox="1"/>
            <p:nvPr/>
          </p:nvSpPr>
          <p:spPr>
            <a:xfrm>
              <a:off x="4851320" y="3896276"/>
              <a:ext cx="467999" cy="447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C</a:t>
              </a:r>
              <a:endParaRPr lang="ko-KR" altLang="en-US" sz="2400" dirty="0">
                <a:latin typeface="-윤고딕350" panose="02030504000101010101" pitchFamily="18" charset="-127"/>
                <a:ea typeface="-윤고딕350" panose="02030504000101010101" pitchFamily="18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29A0EF2A-9BE3-4045-8500-4E18D4F3D049}"/>
                </a:ext>
              </a:extLst>
            </p:cNvPr>
            <p:cNvSpPr txBox="1"/>
            <p:nvPr/>
          </p:nvSpPr>
          <p:spPr>
            <a:xfrm>
              <a:off x="7007658" y="1387798"/>
              <a:ext cx="467999" cy="447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D</a:t>
              </a:r>
              <a:endParaRPr lang="ko-KR" altLang="en-US" sz="2400" dirty="0">
                <a:latin typeface="-윤고딕350" panose="02030504000101010101" pitchFamily="18" charset="-127"/>
                <a:ea typeface="-윤고딕350" panose="02030504000101010101" pitchFamily="18" charset="-127"/>
              </a:endParaRPr>
            </a:p>
          </p:txBody>
        </p:sp>
      </p:grpSp>
      <p:grpSp>
        <p:nvGrpSpPr>
          <p:cNvPr id="7" name="그룹 7">
            <a:extLst>
              <a:ext uri="{FF2B5EF4-FFF2-40B4-BE49-F238E27FC236}">
                <a16:creationId xmlns="" xmlns:a16="http://schemas.microsoft.com/office/drawing/2014/main" id="{5540834B-1D39-4973-A448-E947E4D59B08}"/>
              </a:ext>
            </a:extLst>
          </p:cNvPr>
          <p:cNvGrpSpPr/>
          <p:nvPr/>
        </p:nvGrpSpPr>
        <p:grpSpPr>
          <a:xfrm>
            <a:off x="6744072" y="2564904"/>
            <a:ext cx="4452408" cy="2642238"/>
            <a:chOff x="6888088" y="2564904"/>
            <a:chExt cx="4452408" cy="2642238"/>
          </a:xfrm>
        </p:grpSpPr>
        <p:sp>
          <p:nvSpPr>
            <p:cNvPr id="23" name="직사각형 22">
              <a:extLst>
                <a:ext uri="{FF2B5EF4-FFF2-40B4-BE49-F238E27FC236}">
                  <a16:creationId xmlns="" xmlns:a16="http://schemas.microsoft.com/office/drawing/2014/main" id="{C8EFE667-65D7-4FDA-9FA9-B9AC2935C9BF}"/>
                </a:ext>
              </a:extLst>
            </p:cNvPr>
            <p:cNvSpPr/>
            <p:nvPr/>
          </p:nvSpPr>
          <p:spPr>
            <a:xfrm>
              <a:off x="6888088" y="2604181"/>
              <a:ext cx="4452408" cy="260296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171446" indent="-171446">
                <a:buFont typeface="Arial" pitchFamily="34" charset="0"/>
                <a:buChar char="•"/>
              </a:pPr>
              <a:endPara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바른돋움OTFPro 1" pitchFamily="50" charset="-127"/>
                <a:ea typeface="바른돋움OTFPro 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="" xmlns:a16="http://schemas.microsoft.com/office/drawing/2014/main" id="{417E3F76-1FE5-4C6C-81DF-75C0273986C4}"/>
                </a:ext>
              </a:extLst>
            </p:cNvPr>
            <p:cNvSpPr txBox="1"/>
            <p:nvPr/>
          </p:nvSpPr>
          <p:spPr>
            <a:xfrm>
              <a:off x="6959454" y="2564904"/>
              <a:ext cx="4381042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2000" dirty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A  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최초 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1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차원 배열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>
                <a:lnSpc>
                  <a:spcPct val="200000"/>
                </a:lnSpc>
              </a:pPr>
              <a:r>
                <a:rPr lang="en-US" altLang="ko-KR" sz="2000" dirty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B  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초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/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한 말의 수 이용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2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차원 배열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>
                <a:lnSpc>
                  <a:spcPct val="200000"/>
                </a:lnSpc>
              </a:pPr>
              <a:r>
                <a:rPr lang="en-US" altLang="ko-KR" sz="2000" dirty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C  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&lt;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마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&gt;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의 움직임 이용 해시 추가 </a:t>
              </a:r>
              <a:endParaRPr lang="en-US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>
                <a:lnSpc>
                  <a:spcPct val="200000"/>
                </a:lnSpc>
              </a:pPr>
              <a:r>
                <a:rPr lang="en-US" altLang="ko-KR" sz="2000" dirty="0">
                  <a:latin typeface="-윤고딕350" panose="02030504000101010101" pitchFamily="18" charset="-127"/>
                  <a:ea typeface="-윤고딕350" panose="02030504000101010101" pitchFamily="18" charset="-127"/>
                </a:rPr>
                <a:t>D  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&lt;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포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&gt;, &lt;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차</a:t>
              </a:r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&gt;</a:t>
              </a:r>
              <a:r>
                <a:rPr lang="ko-KR" alt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의 움직임 이용 해시 변경</a:t>
              </a: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867878" y="404664"/>
            <a:ext cx="24705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테스트 결과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80895738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404664"/>
            <a:ext cx="34820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데이터 학습 과정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6" name="직선 연결선 25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72AD8BCE-EABC-4C11-961C-B1BE828E3E16}"/>
              </a:ext>
            </a:extLst>
          </p:cNvPr>
          <p:cNvGrpSpPr/>
          <p:nvPr/>
        </p:nvGrpSpPr>
        <p:grpSpPr>
          <a:xfrm>
            <a:off x="4943872" y="1124744"/>
            <a:ext cx="5616623" cy="4896544"/>
            <a:chOff x="4943872" y="1268760"/>
            <a:chExt cx="5616623" cy="4896544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4943873" y="1268760"/>
              <a:ext cx="2304255" cy="58676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Trainer Start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6" name="평행 사변형 15"/>
            <p:cNvSpPr/>
            <p:nvPr/>
          </p:nvSpPr>
          <p:spPr>
            <a:xfrm>
              <a:off x="4943873" y="2122152"/>
              <a:ext cx="2304255" cy="586768"/>
            </a:xfrm>
            <a:prstGeom prst="parallelogram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File Input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943872" y="2986248"/>
              <a:ext cx="2304255" cy="58676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Reward Value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943872" y="3850344"/>
              <a:ext cx="2304255" cy="58676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Calc MDP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19" name="평행 사변형 18"/>
            <p:cNvSpPr/>
            <p:nvPr/>
          </p:nvSpPr>
          <p:spPr>
            <a:xfrm>
              <a:off x="4943872" y="5578536"/>
              <a:ext cx="2304255" cy="586768"/>
            </a:xfrm>
            <a:prstGeom prst="parallelogram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File Output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8256240" y="5578536"/>
              <a:ext cx="2304255" cy="586768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-윤고딕330" pitchFamily="18" charset="-127"/>
                  <a:ea typeface="-윤고딕330" pitchFamily="18" charset="-127"/>
                </a:rPr>
                <a:t>Trainer End</a:t>
              </a:r>
              <a:endParaRPr lang="ko-KR" altLang="en-US" sz="2000" dirty="0">
                <a:latin typeface="-윤고딕330" pitchFamily="18" charset="-127"/>
                <a:ea typeface="-윤고딕330" pitchFamily="18" charset="-127"/>
              </a:endParaRPr>
            </a:p>
          </p:txBody>
        </p:sp>
        <p:cxnSp>
          <p:nvCxnSpPr>
            <p:cNvPr id="45" name="직선 화살표 연결선 44"/>
            <p:cNvCxnSpPr>
              <a:stCxn id="15" idx="2"/>
              <a:endCxn id="16" idx="0"/>
            </p:cNvCxnSpPr>
            <p:nvPr/>
          </p:nvCxnSpPr>
          <p:spPr>
            <a:xfrm>
              <a:off x="6096001" y="1855528"/>
              <a:ext cx="0" cy="266624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직선 화살표 연결선 48"/>
            <p:cNvCxnSpPr>
              <a:stCxn id="16" idx="4"/>
              <a:endCxn id="17" idx="0"/>
            </p:cNvCxnSpPr>
            <p:nvPr/>
          </p:nvCxnSpPr>
          <p:spPr>
            <a:xfrm flipH="1">
              <a:off x="6096000" y="2708920"/>
              <a:ext cx="1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직선 화살표 연결선 51"/>
            <p:cNvCxnSpPr>
              <a:stCxn id="17" idx="2"/>
              <a:endCxn id="18" idx="0"/>
            </p:cNvCxnSpPr>
            <p:nvPr/>
          </p:nvCxnSpPr>
          <p:spPr>
            <a:xfrm>
              <a:off x="6096000" y="3573016"/>
              <a:ext cx="0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직선 화살표 연결선 54"/>
            <p:cNvCxnSpPr>
              <a:stCxn id="23" idx="2"/>
              <a:endCxn id="19" idx="0"/>
            </p:cNvCxnSpPr>
            <p:nvPr/>
          </p:nvCxnSpPr>
          <p:spPr>
            <a:xfrm>
              <a:off x="6096000" y="5301208"/>
              <a:ext cx="0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직선 화살표 연결선 57"/>
            <p:cNvCxnSpPr>
              <a:cxnSpLocks/>
              <a:stCxn id="19" idx="2"/>
              <a:endCxn id="22" idx="1"/>
            </p:cNvCxnSpPr>
            <p:nvPr/>
          </p:nvCxnSpPr>
          <p:spPr>
            <a:xfrm>
              <a:off x="7174781" y="5871920"/>
              <a:ext cx="1081459" cy="0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직사각형 22"/>
            <p:cNvSpPr/>
            <p:nvPr/>
          </p:nvSpPr>
          <p:spPr>
            <a:xfrm>
              <a:off x="4943872" y="4714440"/>
              <a:ext cx="2304255" cy="58676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-윤고딕330" pitchFamily="18" charset="-127"/>
                  <a:ea typeface="-윤고딕330" pitchFamily="18" charset="-127"/>
                </a:rPr>
                <a:t>Link Movable State</a:t>
              </a:r>
              <a:endParaRPr lang="ko-KR" altLang="en-US" dirty="0">
                <a:latin typeface="-윤고딕330" pitchFamily="18" charset="-127"/>
                <a:ea typeface="-윤고딕330" pitchFamily="18" charset="-127"/>
              </a:endParaRPr>
            </a:p>
          </p:txBody>
        </p:sp>
        <p:cxnSp>
          <p:nvCxnSpPr>
            <p:cNvPr id="33" name="직선 화살표 연결선 32"/>
            <p:cNvCxnSpPr>
              <a:stCxn id="18" idx="2"/>
              <a:endCxn id="23" idx="0"/>
            </p:cNvCxnSpPr>
            <p:nvPr/>
          </p:nvCxnSpPr>
          <p:spPr>
            <a:xfrm>
              <a:off x="6096000" y="4437112"/>
              <a:ext cx="0" cy="277328"/>
            </a:xfrm>
            <a:prstGeom prst="straightConnector1">
              <a:avLst/>
            </a:prstGeom>
            <a:ln>
              <a:solidFill>
                <a:srgbClr val="525252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622429"/>
            <a:ext cx="2207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개발 배경 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127448" y="1628800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게임시장이 주목하는 인공지능 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EE58D0CA-6011-4BC4-8663-72D5061B7C64}"/>
              </a:ext>
            </a:extLst>
          </p:cNvPr>
          <p:cNvGrpSpPr/>
          <p:nvPr/>
        </p:nvGrpSpPr>
        <p:grpSpPr>
          <a:xfrm>
            <a:off x="1347574" y="2492896"/>
            <a:ext cx="9496853" cy="2487600"/>
            <a:chOff x="1699627" y="2591098"/>
            <a:chExt cx="9496853" cy="2487600"/>
          </a:xfrm>
        </p:grpSpPr>
        <p:pic>
          <p:nvPicPr>
            <p:cNvPr id="1026" name="Picture 2" descr="https://hrtrendinstitute.com/wp-content/uploads/2017/04/machine-learning.png">
              <a:extLst>
                <a:ext uri="{FF2B5EF4-FFF2-40B4-BE49-F238E27FC236}">
                  <a16:creationId xmlns="" xmlns:a16="http://schemas.microsoft.com/office/drawing/2014/main" id="{61F32AB6-1583-4C01-A031-514D6F7A3B6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4343" r="4454"/>
            <a:stretch/>
          </p:blipFill>
          <p:spPr bwMode="auto">
            <a:xfrm>
              <a:off x="6659976" y="2591679"/>
              <a:ext cx="4536504" cy="2487019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game play에 대한 이미지 검색결과">
              <a:extLst>
                <a:ext uri="{FF2B5EF4-FFF2-40B4-BE49-F238E27FC236}">
                  <a16:creationId xmlns="" xmlns:a16="http://schemas.microsoft.com/office/drawing/2014/main" id="{2B2577E0-DE19-4322-BB6C-9AE921F2666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b="7943"/>
            <a:stretch/>
          </p:blipFill>
          <p:spPr bwMode="auto">
            <a:xfrm>
              <a:off x="1699627" y="2591098"/>
              <a:ext cx="4503723" cy="2487600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0A07F45F-B4F0-4059-A8F8-AE28020F8882}"/>
              </a:ext>
            </a:extLst>
          </p:cNvPr>
          <p:cNvSpPr/>
          <p:nvPr/>
        </p:nvSpPr>
        <p:spPr>
          <a:xfrm>
            <a:off x="2820262" y="5365936"/>
            <a:ext cx="2110740" cy="522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바른돋움OTFPro 1" pitchFamily="50" charset="-127"/>
              <a:ea typeface="바른돋움OTFPro 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4212FFE2-2199-407A-8228-2320FED3D3E5}"/>
              </a:ext>
            </a:extLst>
          </p:cNvPr>
          <p:cNvSpPr txBox="1"/>
          <p:nvPr/>
        </p:nvSpPr>
        <p:spPr>
          <a:xfrm>
            <a:off x="2220638" y="5351536"/>
            <a:ext cx="77507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인공지능 도입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으로 다양한 게임 스토리 전개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8395147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404664"/>
            <a:ext cx="5343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행동에 대한 보상 알고리즘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6" name="직선 연결선 25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EAB2D61D-105C-4583-9BC3-AC86317E7B81}"/>
              </a:ext>
            </a:extLst>
          </p:cNvPr>
          <p:cNvGrpSpPr/>
          <p:nvPr/>
        </p:nvGrpSpPr>
        <p:grpSpPr>
          <a:xfrm>
            <a:off x="1487488" y="1255031"/>
            <a:ext cx="10153128" cy="4893647"/>
            <a:chOff x="1774726" y="1340768"/>
            <a:chExt cx="10153128" cy="4893647"/>
          </a:xfrm>
        </p:grpSpPr>
        <p:sp>
          <p:nvSpPr>
            <p:cNvPr id="30" name="TextBox 29"/>
            <p:cNvSpPr txBox="1"/>
            <p:nvPr/>
          </p:nvSpPr>
          <p:spPr>
            <a:xfrm>
              <a:off x="1774726" y="1340768"/>
              <a:ext cx="4969346" cy="48936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/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procedure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</a:t>
              </a:r>
              <a:r>
                <a:rPr lang="en-US" altLang="ko-KR" sz="2400" i="1" dirty="0" err="1">
                  <a:latin typeface="High Tower Text" pitchFamily="18" charset="0"/>
                  <a:ea typeface="배달의민족 한나는 열한살" pitchFamily="50" charset="-127"/>
                </a:rPr>
                <a:t>rewardValue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(current state)</a:t>
              </a: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if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piece is moved 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then</a:t>
              </a:r>
              <a:endParaRPr lang="en-US" altLang="ko-KR" sz="2400" b="1" i="1" dirty="0">
                <a:latin typeface="High Tower Text" pitchFamily="18" charset="0"/>
                <a:ea typeface="배달의민족 한나는 열한살" pitchFamily="50" charset="-127"/>
              </a:endParaRP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	increase piece’s weight</a:t>
              </a: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if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take an opponent piece 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then</a:t>
              </a:r>
              <a:endParaRPr lang="en-US" altLang="ko-KR" sz="2400" b="1" i="1" dirty="0">
                <a:latin typeface="High Tower Text" pitchFamily="18" charset="0"/>
                <a:ea typeface="배달의민족 한나는 열한살" pitchFamily="50" charset="-127"/>
              </a:endParaRP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	increase piece’s weight </a:t>
              </a: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	decrease opponent piece’s weight</a:t>
              </a: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if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take a check of opponent king 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then</a:t>
              </a:r>
              <a:endParaRPr lang="en-US" altLang="ko-KR" sz="2400" b="1" i="1" dirty="0">
                <a:latin typeface="High Tower Text" pitchFamily="18" charset="0"/>
                <a:ea typeface="배달의민족 한나는 열한살" pitchFamily="50" charset="-127"/>
              </a:endParaRP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	increase piece ‘s weight</a:t>
              </a: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	decrease opponent piece’s weight</a:t>
              </a: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if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take rest opponent 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then</a:t>
              </a:r>
              <a:endParaRPr lang="en-US" altLang="ko-KR" sz="2400" b="1" i="1" dirty="0">
                <a:latin typeface="High Tower Text" pitchFamily="18" charset="0"/>
                <a:ea typeface="배달의민족 한나는 열한살" pitchFamily="50" charset="-127"/>
              </a:endParaRP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	increase piece’s weight</a:t>
              </a:r>
            </a:p>
            <a:p>
              <a:pPr marL="457200" indent="-457200"/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end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evaluate current state’s value</a:t>
              </a:r>
            </a:p>
          </p:txBody>
        </p:sp>
        <p:grpSp>
          <p:nvGrpSpPr>
            <p:cNvPr id="3" name="그룹 33">
              <a:extLst>
                <a:ext uri="{FF2B5EF4-FFF2-40B4-BE49-F238E27FC236}">
                  <a16:creationId xmlns="" xmlns:a16="http://schemas.microsoft.com/office/drawing/2014/main" id="{69D287E9-DAD7-4056-80BE-1484FBA1C447}"/>
                </a:ext>
              </a:extLst>
            </p:cNvPr>
            <p:cNvGrpSpPr/>
            <p:nvPr/>
          </p:nvGrpSpPr>
          <p:grpSpPr>
            <a:xfrm>
              <a:off x="7726710" y="1570521"/>
              <a:ext cx="4201144" cy="4178586"/>
              <a:chOff x="7732742" y="1628685"/>
              <a:chExt cx="4201144" cy="4178586"/>
            </a:xfrm>
          </p:grpSpPr>
          <p:sp>
            <p:nvSpPr>
              <p:cNvPr id="35" name="모서리가 둥근 직사각형 42">
                <a:extLst>
                  <a:ext uri="{FF2B5EF4-FFF2-40B4-BE49-F238E27FC236}">
                    <a16:creationId xmlns="" xmlns:a16="http://schemas.microsoft.com/office/drawing/2014/main" id="{9FF2DFD7-30B0-47C4-9E7A-B2E78A3EE528}"/>
                  </a:ext>
                </a:extLst>
              </p:cNvPr>
              <p:cNvSpPr/>
              <p:nvPr/>
            </p:nvSpPr>
            <p:spPr>
              <a:xfrm>
                <a:off x="7750749" y="1628685"/>
                <a:ext cx="3029564" cy="387179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000" dirty="0">
                    <a:solidFill>
                      <a:schemeClr val="bg1"/>
                    </a:solidFill>
                    <a:latin typeface="-윤고딕330" pitchFamily="18" charset="-127"/>
                    <a:ea typeface="-윤고딕330" pitchFamily="18" charset="-127"/>
                  </a:rPr>
                  <a:t>행동에 대한 보상</a:t>
                </a:r>
                <a:endParaRPr lang="en-US" altLang="ko-KR" sz="2000" dirty="0">
                  <a:solidFill>
                    <a:schemeClr val="bg1"/>
                  </a:solidFill>
                  <a:latin typeface="-윤고딕330" pitchFamily="18" charset="-127"/>
                  <a:ea typeface="-윤고딕330" pitchFamily="18" charset="-127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="" xmlns:a16="http://schemas.microsoft.com/office/drawing/2014/main" id="{29ADABA8-C4D4-4238-9250-52EF674DF094}"/>
                  </a:ext>
                </a:extLst>
              </p:cNvPr>
              <p:cNvSpPr/>
              <p:nvPr/>
            </p:nvSpPr>
            <p:spPr>
              <a:xfrm>
                <a:off x="7732742" y="2021619"/>
                <a:ext cx="4201144" cy="37856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44" indent="-285744">
                  <a:lnSpc>
                    <a:spcPct val="150000"/>
                  </a:lnSpc>
                  <a:buFont typeface="Arial" pitchFamily="34" charset="0"/>
                  <a:buChar char="•"/>
                </a:pP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기물이 움직였을 경우</a:t>
                </a:r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  <a:p>
                <a:pPr marL="285744" indent="-285744">
                  <a:lnSpc>
                    <a:spcPct val="150000"/>
                  </a:lnSpc>
                  <a:buFont typeface="Arial" pitchFamily="34" charset="0"/>
                  <a:buChar char="•"/>
                </a:pP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기물을 잡았을 경우</a:t>
                </a:r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  <a:p>
                <a:pPr marL="285744" indent="-285744">
                  <a:lnSpc>
                    <a:spcPct val="150000"/>
                  </a:lnSpc>
                  <a:buFont typeface="Arial" pitchFamily="34" charset="0"/>
                  <a:buChar char="•"/>
                </a:pP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장군 상황이 나온 경우</a:t>
                </a:r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  <a:p>
                <a:pPr marL="285744" indent="-285744">
                  <a:lnSpc>
                    <a:spcPct val="150000"/>
                  </a:lnSpc>
                  <a:buFont typeface="Arial" pitchFamily="34" charset="0"/>
                  <a:buChar char="•"/>
                </a:pP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한 수 쉼이 나온 경우</a:t>
                </a:r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  <a:p>
                <a:pPr marL="285744" indent="-285744">
                  <a:lnSpc>
                    <a:spcPct val="150000"/>
                  </a:lnSpc>
                  <a:buFont typeface="Arial" pitchFamily="34" charset="0"/>
                  <a:buChar char="•"/>
                </a:pPr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  <a:p>
                <a:pPr marL="285744" indent="-285744">
                  <a:lnSpc>
                    <a:spcPct val="150000"/>
                  </a:lnSpc>
                </a:pPr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  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위 </a:t>
                </a:r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4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가지 경우에 대하여</a:t>
                </a:r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  <a:p>
                <a:pPr marL="285744" indent="-285744">
                  <a:lnSpc>
                    <a:spcPct val="150000"/>
                  </a:lnSpc>
                </a:pPr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  </a:t>
                </a:r>
                <a:r>
                  <a:rPr lang="ko-KR" altLang="en-US" sz="20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상황별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기물들의 점수를</a:t>
                </a:r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  <a:p>
                <a:pPr marL="285744" indent="-285744">
                  <a:lnSpc>
                    <a:spcPct val="150000"/>
                  </a:lnSpc>
                </a:pPr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  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더하거나 빼는 방식으로 가치 조정</a:t>
                </a:r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화살표 연결선 16"/>
          <p:cNvCxnSpPr>
            <a:stCxn id="7" idx="0"/>
            <a:endCxn id="4" idx="2"/>
          </p:cNvCxnSpPr>
          <p:nvPr/>
        </p:nvCxnSpPr>
        <p:spPr>
          <a:xfrm flipH="1" flipV="1">
            <a:off x="6096001" y="1556792"/>
            <a:ext cx="2544282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>
            <a:stCxn id="6" idx="2"/>
            <a:endCxn id="19" idx="0"/>
          </p:cNvCxnSpPr>
          <p:nvPr/>
        </p:nvCxnSpPr>
        <p:spPr>
          <a:xfrm>
            <a:off x="3551717" y="3861048"/>
            <a:ext cx="252040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>
            <a:stCxn id="19" idx="0"/>
            <a:endCxn id="7" idx="2"/>
          </p:cNvCxnSpPr>
          <p:nvPr/>
        </p:nvCxnSpPr>
        <p:spPr>
          <a:xfrm flipV="1">
            <a:off x="6072120" y="3861048"/>
            <a:ext cx="256816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>
            <a:stCxn id="7" idx="2"/>
            <a:endCxn id="21" idx="0"/>
          </p:cNvCxnSpPr>
          <p:nvPr/>
        </p:nvCxnSpPr>
        <p:spPr>
          <a:xfrm>
            <a:off x="8640283" y="3861048"/>
            <a:ext cx="1584176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4" idx="2"/>
            <a:endCxn id="6" idx="0"/>
          </p:cNvCxnSpPr>
          <p:nvPr/>
        </p:nvCxnSpPr>
        <p:spPr>
          <a:xfrm flipH="1">
            <a:off x="3551717" y="1556792"/>
            <a:ext cx="2544284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stCxn id="6" idx="2"/>
            <a:endCxn id="20" idx="0"/>
          </p:cNvCxnSpPr>
          <p:nvPr/>
        </p:nvCxnSpPr>
        <p:spPr>
          <a:xfrm flipH="1">
            <a:off x="1967542" y="3861048"/>
            <a:ext cx="1584175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는 열한살" pitchFamily="50" charset="-127"/>
              <a:ea typeface="배달의민족 한나는 열한살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927648" y="5457418"/>
            <a:ext cx="20730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1.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해당 </a:t>
            </a:r>
            <a:r>
              <a:rPr lang="ko-KR" altLang="en-US" sz="2000" spc="-150" dirty="0" err="1">
                <a:latin typeface="-윤고딕330" pitchFamily="18" charset="-127"/>
                <a:ea typeface="-윤고딕330" pitchFamily="18" charset="-127"/>
              </a:rPr>
              <a:t>노드에서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 </a:t>
            </a:r>
            <a:r>
              <a:rPr lang="en-US" altLang="ko-KR" sz="11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chemeClr val="accent3">
                    <a:lumMod val="7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차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를 움직인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경우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599646" y="3140968"/>
            <a:ext cx="24096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2.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한 단계 전 </a:t>
            </a:r>
            <a:r>
              <a:rPr lang="ko-KR" altLang="en-US" sz="2000" spc="-150" dirty="0" err="1">
                <a:latin typeface="-윤고딕330" pitchFamily="18" charset="-127"/>
                <a:ea typeface="-윤고딕330" pitchFamily="18" charset="-127"/>
              </a:rPr>
              <a:t>노드에서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  </a:t>
            </a:r>
            <a:r>
              <a:rPr lang="en-US" altLang="ko-KR" sz="12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chemeClr val="accent3">
                    <a:lumMod val="7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차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의 점수를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+0.01%</a:t>
            </a:r>
          </a:p>
        </p:txBody>
      </p:sp>
      <p:sp>
        <p:nvSpPr>
          <p:cNvPr id="28" name="오각형 27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67878" y="404664"/>
            <a:ext cx="418255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행동 보상 예시 </a:t>
            </a:r>
            <a:r>
              <a:rPr lang="en-US" altLang="ko-KR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1</a:t>
            </a:r>
          </a:p>
          <a:p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단순히 </a:t>
            </a:r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&lt;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차</a:t>
            </a:r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&gt;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를 움직인 경우</a:t>
            </a:r>
            <a:endParaRPr lang="en-US" altLang="ko-KR" sz="2800" dirty="0">
              <a:latin typeface="-윤고딕330" pitchFamily="18" charset="-127"/>
              <a:ea typeface="-윤고딕330" pitchFamily="18" charset="-127"/>
            </a:endParaRPr>
          </a:p>
        </p:txBody>
      </p:sp>
      <p:cxnSp>
        <p:nvCxnSpPr>
          <p:cNvPr id="31" name="직선 연결선 30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모서리가 둥근 직사각형 3"/>
          <p:cNvSpPr/>
          <p:nvPr/>
        </p:nvSpPr>
        <p:spPr>
          <a:xfrm>
            <a:off x="5135894" y="836712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591610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7680176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5112013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1007435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9264352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는 열한살" pitchFamily="50" charset="-127"/>
              <a:ea typeface="배달의민족 한나는 열한살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939925" y="5301208"/>
            <a:ext cx="190629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1.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해당 </a:t>
            </a:r>
            <a:r>
              <a:rPr lang="ko-KR" altLang="en-US" sz="2000" spc="-150" dirty="0" err="1">
                <a:latin typeface="-윤고딕330" pitchFamily="18" charset="-127"/>
                <a:ea typeface="-윤고딕330" pitchFamily="18" charset="-127"/>
              </a:rPr>
              <a:t>노드에서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 </a:t>
            </a:r>
            <a:r>
              <a:rPr lang="en-US" altLang="ko-KR" sz="14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chemeClr val="accent3">
                    <a:lumMod val="7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차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를 이용해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   </a:t>
            </a:r>
            <a:r>
              <a:rPr lang="ko-KR" altLang="en-US" sz="14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rgbClr val="C00000"/>
                </a:solidFill>
                <a:latin typeface="-윤고딕330" pitchFamily="18" charset="-127"/>
                <a:ea typeface="-윤고딕330" pitchFamily="18" charset="-127"/>
              </a:rPr>
              <a:t>포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를 잡은 경우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576956" y="3153162"/>
            <a:ext cx="23775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2.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한 단계 전 </a:t>
            </a:r>
            <a:r>
              <a:rPr lang="ko-KR" altLang="en-US" sz="2000" spc="-150" dirty="0" err="1">
                <a:latin typeface="-윤고딕330" pitchFamily="18" charset="-127"/>
                <a:ea typeface="-윤고딕330" pitchFamily="18" charset="-127"/>
              </a:rPr>
              <a:t>노드에서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  </a:t>
            </a:r>
            <a:r>
              <a:rPr lang="en-US" altLang="ko-KR" sz="16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chemeClr val="accent3">
                    <a:lumMod val="7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차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의 점수를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+1%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109299" y="845315"/>
            <a:ext cx="23775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3.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두 단계 전 </a:t>
            </a:r>
            <a:r>
              <a:rPr lang="ko-KR" altLang="en-US" sz="2000" spc="-150" dirty="0" err="1">
                <a:latin typeface="-윤고딕330" pitchFamily="18" charset="-127"/>
                <a:ea typeface="-윤고딕330" pitchFamily="18" charset="-127"/>
              </a:rPr>
              <a:t>노드에서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  </a:t>
            </a:r>
            <a:r>
              <a:rPr lang="en-US" altLang="ko-KR" sz="16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rgbClr val="C00000"/>
                </a:solidFill>
                <a:latin typeface="-윤고딕330" pitchFamily="18" charset="-127"/>
                <a:ea typeface="-윤고딕330" pitchFamily="18" charset="-127"/>
              </a:rPr>
              <a:t>포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의 점수를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-1%</a:t>
            </a:r>
          </a:p>
        </p:txBody>
      </p:sp>
      <p:sp>
        <p:nvSpPr>
          <p:cNvPr id="26" name="오각형 25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8" name="직선 연결선 27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67878" y="404664"/>
            <a:ext cx="385233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행동 보상 예시 </a:t>
            </a:r>
            <a:r>
              <a:rPr lang="en-US" altLang="ko-KR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2</a:t>
            </a:r>
          </a:p>
          <a:p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&lt;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차</a:t>
            </a:r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&gt;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를 이용해서</a:t>
            </a:r>
            <a:endParaRPr lang="en-US" altLang="ko-KR" sz="2800" dirty="0">
              <a:latin typeface="-윤고딕330" pitchFamily="18" charset="-127"/>
              <a:ea typeface="-윤고딕330" pitchFamily="18" charset="-127"/>
            </a:endParaRPr>
          </a:p>
          <a:p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상대방 </a:t>
            </a:r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&lt;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포</a:t>
            </a:r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&gt;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를 잡은 경우</a:t>
            </a:r>
            <a:endParaRPr lang="en-US" altLang="ko-KR" sz="2800" dirty="0">
              <a:latin typeface="-윤고딕330" pitchFamily="18" charset="-127"/>
              <a:ea typeface="-윤고딕330" pitchFamily="18" charset="-127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="" xmlns:a16="http://schemas.microsoft.com/office/drawing/2014/main" id="{CAF9F107-09DF-4DD1-A2E9-C0B871A90DEF}"/>
              </a:ext>
            </a:extLst>
          </p:cNvPr>
          <p:cNvCxnSpPr>
            <a:stCxn id="47" idx="0"/>
            <a:endCxn id="45" idx="2"/>
          </p:cNvCxnSpPr>
          <p:nvPr/>
        </p:nvCxnSpPr>
        <p:spPr>
          <a:xfrm flipH="1" flipV="1">
            <a:off x="6096001" y="1556792"/>
            <a:ext cx="2544282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="" xmlns:a16="http://schemas.microsoft.com/office/drawing/2014/main" id="{7ABA758C-4BCF-46B0-8813-406437DA5A5F}"/>
              </a:ext>
            </a:extLst>
          </p:cNvPr>
          <p:cNvCxnSpPr>
            <a:stCxn id="46" idx="2"/>
            <a:endCxn id="48" idx="0"/>
          </p:cNvCxnSpPr>
          <p:nvPr/>
        </p:nvCxnSpPr>
        <p:spPr>
          <a:xfrm>
            <a:off x="3551717" y="3861048"/>
            <a:ext cx="252040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="" xmlns:a16="http://schemas.microsoft.com/office/drawing/2014/main" id="{81B461DA-0BF5-4142-91EA-18B82D7DBD5A}"/>
              </a:ext>
            </a:extLst>
          </p:cNvPr>
          <p:cNvCxnSpPr>
            <a:stCxn id="48" idx="0"/>
            <a:endCxn id="47" idx="2"/>
          </p:cNvCxnSpPr>
          <p:nvPr/>
        </p:nvCxnSpPr>
        <p:spPr>
          <a:xfrm flipV="1">
            <a:off x="6072120" y="3861048"/>
            <a:ext cx="256816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="" xmlns:a16="http://schemas.microsoft.com/office/drawing/2014/main" id="{2AED9643-BB24-43B4-8BCD-2EE80045B4A1}"/>
              </a:ext>
            </a:extLst>
          </p:cNvPr>
          <p:cNvCxnSpPr>
            <a:stCxn id="47" idx="2"/>
            <a:endCxn id="50" idx="0"/>
          </p:cNvCxnSpPr>
          <p:nvPr/>
        </p:nvCxnSpPr>
        <p:spPr>
          <a:xfrm>
            <a:off x="8640283" y="3861048"/>
            <a:ext cx="1584176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="" xmlns:a16="http://schemas.microsoft.com/office/drawing/2014/main" id="{86E9C4E7-247D-4781-91DA-FD1007579AA5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flipH="1">
            <a:off x="3551717" y="1556792"/>
            <a:ext cx="2544284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="" xmlns:a16="http://schemas.microsoft.com/office/drawing/2014/main" id="{A70769AC-B143-4E62-A040-54A3367A61A3}"/>
              </a:ext>
            </a:extLst>
          </p:cNvPr>
          <p:cNvCxnSpPr>
            <a:stCxn id="46" idx="2"/>
            <a:endCxn id="49" idx="0"/>
          </p:cNvCxnSpPr>
          <p:nvPr/>
        </p:nvCxnSpPr>
        <p:spPr>
          <a:xfrm flipH="1">
            <a:off x="1967542" y="3861048"/>
            <a:ext cx="1584175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모서리가 둥근 직사각형 3">
            <a:extLst>
              <a:ext uri="{FF2B5EF4-FFF2-40B4-BE49-F238E27FC236}">
                <a16:creationId xmlns="" xmlns:a16="http://schemas.microsoft.com/office/drawing/2014/main" id="{3DC41A08-2678-402E-88F1-D6A75B422E5D}"/>
              </a:ext>
            </a:extLst>
          </p:cNvPr>
          <p:cNvSpPr/>
          <p:nvPr/>
        </p:nvSpPr>
        <p:spPr>
          <a:xfrm>
            <a:off x="5135894" y="836712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6" name="모서리가 둥근 직사각형 5">
            <a:extLst>
              <a:ext uri="{FF2B5EF4-FFF2-40B4-BE49-F238E27FC236}">
                <a16:creationId xmlns="" xmlns:a16="http://schemas.microsoft.com/office/drawing/2014/main" id="{50CB7ADC-035C-4C4E-8E4F-4B3CA2725F23}"/>
              </a:ext>
            </a:extLst>
          </p:cNvPr>
          <p:cNvSpPr/>
          <p:nvPr/>
        </p:nvSpPr>
        <p:spPr>
          <a:xfrm>
            <a:off x="2591610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7" name="모서리가 둥근 직사각형 6">
            <a:extLst>
              <a:ext uri="{FF2B5EF4-FFF2-40B4-BE49-F238E27FC236}">
                <a16:creationId xmlns="" xmlns:a16="http://schemas.microsoft.com/office/drawing/2014/main" id="{62EBEA89-15B5-4F19-8904-56897BCC7C38}"/>
              </a:ext>
            </a:extLst>
          </p:cNvPr>
          <p:cNvSpPr/>
          <p:nvPr/>
        </p:nvSpPr>
        <p:spPr>
          <a:xfrm>
            <a:off x="7680176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8" name="모서리가 둥근 직사각형 18">
            <a:extLst>
              <a:ext uri="{FF2B5EF4-FFF2-40B4-BE49-F238E27FC236}">
                <a16:creationId xmlns="" xmlns:a16="http://schemas.microsoft.com/office/drawing/2014/main" id="{AB5D346C-73E7-4EF6-9649-107FFD600EF0}"/>
              </a:ext>
            </a:extLst>
          </p:cNvPr>
          <p:cNvSpPr/>
          <p:nvPr/>
        </p:nvSpPr>
        <p:spPr>
          <a:xfrm>
            <a:off x="5112013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9" name="모서리가 둥근 직사각형 19">
            <a:extLst>
              <a:ext uri="{FF2B5EF4-FFF2-40B4-BE49-F238E27FC236}">
                <a16:creationId xmlns="" xmlns:a16="http://schemas.microsoft.com/office/drawing/2014/main" id="{20099526-EB7F-4C01-A037-1F982E3B3D67}"/>
              </a:ext>
            </a:extLst>
          </p:cNvPr>
          <p:cNvSpPr/>
          <p:nvPr/>
        </p:nvSpPr>
        <p:spPr>
          <a:xfrm>
            <a:off x="1007435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0" name="모서리가 둥근 직사각형 20">
            <a:extLst>
              <a:ext uri="{FF2B5EF4-FFF2-40B4-BE49-F238E27FC236}">
                <a16:creationId xmlns="" xmlns:a16="http://schemas.microsoft.com/office/drawing/2014/main" id="{506C09FA-1112-4BB7-98BB-878728FB3B14}"/>
              </a:ext>
            </a:extLst>
          </p:cNvPr>
          <p:cNvSpPr/>
          <p:nvPr/>
        </p:nvSpPr>
        <p:spPr>
          <a:xfrm>
            <a:off x="9264352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는 열한살" pitchFamily="50" charset="-127"/>
              <a:ea typeface="배달의민족 한나는 열한살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927648" y="5301208"/>
            <a:ext cx="21226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1.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해당 </a:t>
            </a:r>
            <a:r>
              <a:rPr lang="ko-KR" altLang="en-US" sz="2000" spc="-150" dirty="0" err="1">
                <a:latin typeface="-윤고딕330" pitchFamily="18" charset="-127"/>
                <a:ea typeface="-윤고딕330" pitchFamily="18" charset="-127"/>
              </a:rPr>
              <a:t>노드에서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 </a:t>
            </a:r>
            <a:r>
              <a:rPr lang="en-US" altLang="ko-KR" sz="14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chemeClr val="accent3">
                    <a:lumMod val="7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차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를 움직여서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  </a:t>
            </a:r>
            <a:r>
              <a:rPr lang="en-US" altLang="ko-KR" sz="14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장군을 만든 경우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511824" y="3153162"/>
            <a:ext cx="23775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2.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한 단계 전 </a:t>
            </a:r>
            <a:r>
              <a:rPr lang="ko-KR" altLang="en-US" sz="2000" spc="-150" dirty="0" err="1">
                <a:latin typeface="-윤고딕330" pitchFamily="18" charset="-127"/>
                <a:ea typeface="-윤고딕330" pitchFamily="18" charset="-127"/>
              </a:rPr>
              <a:t>노드에서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  </a:t>
            </a:r>
            <a:r>
              <a:rPr lang="en-US" altLang="ko-KR" sz="14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chemeClr val="accent3">
                    <a:lumMod val="7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차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의 점수를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+0.5%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053567" y="848906"/>
            <a:ext cx="28632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3.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두 단계 전 </a:t>
            </a:r>
            <a:r>
              <a:rPr lang="ko-KR" altLang="en-US" sz="2000" spc="-150" dirty="0" err="1">
                <a:latin typeface="-윤고딕330" pitchFamily="18" charset="-127"/>
                <a:ea typeface="-윤고딕330" pitchFamily="18" charset="-127"/>
              </a:rPr>
              <a:t>노드에서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  </a:t>
            </a:r>
            <a:r>
              <a:rPr lang="en-US" altLang="ko-KR" sz="14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rgbClr val="C00000"/>
                </a:solidFill>
                <a:latin typeface="-윤고딕330" pitchFamily="18" charset="-127"/>
                <a:ea typeface="-윤고딕330" pitchFamily="18" charset="-127"/>
              </a:rPr>
              <a:t>움직인 말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의 점수를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-1%</a:t>
            </a:r>
          </a:p>
        </p:txBody>
      </p:sp>
      <p:sp>
        <p:nvSpPr>
          <p:cNvPr id="28" name="오각형 27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31" name="직선 연결선 30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867878" y="404664"/>
            <a:ext cx="34788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행동 보상 예시 </a:t>
            </a:r>
            <a:r>
              <a:rPr lang="en-US" altLang="ko-KR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3</a:t>
            </a:r>
          </a:p>
          <a:p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&lt;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장군</a:t>
            </a:r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&gt;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이 나온 경우</a:t>
            </a:r>
            <a:endParaRPr lang="en-US" altLang="ko-KR" sz="2800" dirty="0">
              <a:latin typeface="-윤고딕330" pitchFamily="18" charset="-127"/>
              <a:ea typeface="-윤고딕330" pitchFamily="18" charset="-127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="" xmlns:a16="http://schemas.microsoft.com/office/drawing/2014/main" id="{E2654D0B-A527-4B94-95A2-29D6AC458D05}"/>
              </a:ext>
            </a:extLst>
          </p:cNvPr>
          <p:cNvCxnSpPr>
            <a:stCxn id="39" idx="0"/>
            <a:endCxn id="37" idx="2"/>
          </p:cNvCxnSpPr>
          <p:nvPr/>
        </p:nvCxnSpPr>
        <p:spPr>
          <a:xfrm flipH="1" flipV="1">
            <a:off x="6096001" y="1556792"/>
            <a:ext cx="2544282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="" xmlns:a16="http://schemas.microsoft.com/office/drawing/2014/main" id="{534764B4-EA0D-48FD-A5F6-F81F896B139E}"/>
              </a:ext>
            </a:extLst>
          </p:cNvPr>
          <p:cNvCxnSpPr>
            <a:stCxn id="38" idx="2"/>
            <a:endCxn id="42" idx="0"/>
          </p:cNvCxnSpPr>
          <p:nvPr/>
        </p:nvCxnSpPr>
        <p:spPr>
          <a:xfrm>
            <a:off x="3551717" y="3861048"/>
            <a:ext cx="252040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="" xmlns:a16="http://schemas.microsoft.com/office/drawing/2014/main" id="{A57BEAAE-8871-4B52-8064-7991FFFD8D1A}"/>
              </a:ext>
            </a:extLst>
          </p:cNvPr>
          <p:cNvCxnSpPr>
            <a:stCxn id="42" idx="0"/>
            <a:endCxn id="39" idx="2"/>
          </p:cNvCxnSpPr>
          <p:nvPr/>
        </p:nvCxnSpPr>
        <p:spPr>
          <a:xfrm flipV="1">
            <a:off x="6072120" y="3861048"/>
            <a:ext cx="256816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="" xmlns:a16="http://schemas.microsoft.com/office/drawing/2014/main" id="{BA3FD7EB-73D4-4E01-956E-A91BDE5974EF}"/>
              </a:ext>
            </a:extLst>
          </p:cNvPr>
          <p:cNvCxnSpPr>
            <a:stCxn id="39" idx="2"/>
            <a:endCxn id="44" idx="0"/>
          </p:cNvCxnSpPr>
          <p:nvPr/>
        </p:nvCxnSpPr>
        <p:spPr>
          <a:xfrm>
            <a:off x="8640283" y="3861048"/>
            <a:ext cx="1584176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="" xmlns:a16="http://schemas.microsoft.com/office/drawing/2014/main" id="{9CAB1790-6F0B-407D-9E7B-88117C5FBE91}"/>
              </a:ext>
            </a:extLst>
          </p:cNvPr>
          <p:cNvCxnSpPr>
            <a:stCxn id="37" idx="2"/>
            <a:endCxn id="38" idx="0"/>
          </p:cNvCxnSpPr>
          <p:nvPr/>
        </p:nvCxnSpPr>
        <p:spPr>
          <a:xfrm flipH="1">
            <a:off x="3551717" y="1556792"/>
            <a:ext cx="2544284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="" xmlns:a16="http://schemas.microsoft.com/office/drawing/2014/main" id="{8DD71D6D-9B27-4DAB-9CB0-13C64FD2D546}"/>
              </a:ext>
            </a:extLst>
          </p:cNvPr>
          <p:cNvCxnSpPr>
            <a:stCxn id="38" idx="2"/>
            <a:endCxn id="43" idx="0"/>
          </p:cNvCxnSpPr>
          <p:nvPr/>
        </p:nvCxnSpPr>
        <p:spPr>
          <a:xfrm flipH="1">
            <a:off x="1967542" y="3861048"/>
            <a:ext cx="1584175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7" name="모서리가 둥근 직사각형 3">
            <a:extLst>
              <a:ext uri="{FF2B5EF4-FFF2-40B4-BE49-F238E27FC236}">
                <a16:creationId xmlns="" xmlns:a16="http://schemas.microsoft.com/office/drawing/2014/main" id="{98A4CC06-8CF5-4AD1-A3CF-52D6A4282590}"/>
              </a:ext>
            </a:extLst>
          </p:cNvPr>
          <p:cNvSpPr/>
          <p:nvPr/>
        </p:nvSpPr>
        <p:spPr>
          <a:xfrm>
            <a:off x="5135894" y="836712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8" name="모서리가 둥근 직사각형 5">
            <a:extLst>
              <a:ext uri="{FF2B5EF4-FFF2-40B4-BE49-F238E27FC236}">
                <a16:creationId xmlns="" xmlns:a16="http://schemas.microsoft.com/office/drawing/2014/main" id="{6990EFDA-A694-4F01-B8EB-F7AC1341E919}"/>
              </a:ext>
            </a:extLst>
          </p:cNvPr>
          <p:cNvSpPr/>
          <p:nvPr/>
        </p:nvSpPr>
        <p:spPr>
          <a:xfrm>
            <a:off x="2591610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9" name="모서리가 둥근 직사각형 6">
            <a:extLst>
              <a:ext uri="{FF2B5EF4-FFF2-40B4-BE49-F238E27FC236}">
                <a16:creationId xmlns="" xmlns:a16="http://schemas.microsoft.com/office/drawing/2014/main" id="{77160525-A725-4D8E-9F35-FE6C61F4E72A}"/>
              </a:ext>
            </a:extLst>
          </p:cNvPr>
          <p:cNvSpPr/>
          <p:nvPr/>
        </p:nvSpPr>
        <p:spPr>
          <a:xfrm>
            <a:off x="7680176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2" name="모서리가 둥근 직사각형 18">
            <a:extLst>
              <a:ext uri="{FF2B5EF4-FFF2-40B4-BE49-F238E27FC236}">
                <a16:creationId xmlns="" xmlns:a16="http://schemas.microsoft.com/office/drawing/2014/main" id="{A965D122-4263-4C91-A960-A3EA22114585}"/>
              </a:ext>
            </a:extLst>
          </p:cNvPr>
          <p:cNvSpPr/>
          <p:nvPr/>
        </p:nvSpPr>
        <p:spPr>
          <a:xfrm>
            <a:off x="5112013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3" name="모서리가 둥근 직사각형 19">
            <a:extLst>
              <a:ext uri="{FF2B5EF4-FFF2-40B4-BE49-F238E27FC236}">
                <a16:creationId xmlns="" xmlns:a16="http://schemas.microsoft.com/office/drawing/2014/main" id="{0C8EF1BF-098F-4031-AE51-BE95C2A7E0D0}"/>
              </a:ext>
            </a:extLst>
          </p:cNvPr>
          <p:cNvSpPr/>
          <p:nvPr/>
        </p:nvSpPr>
        <p:spPr>
          <a:xfrm>
            <a:off x="1007435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4" name="모서리가 둥근 직사각형 20">
            <a:extLst>
              <a:ext uri="{FF2B5EF4-FFF2-40B4-BE49-F238E27FC236}">
                <a16:creationId xmlns="" xmlns:a16="http://schemas.microsoft.com/office/drawing/2014/main" id="{8C3E3E35-B76F-41B3-AC5C-FC829D720B52}"/>
              </a:ext>
            </a:extLst>
          </p:cNvPr>
          <p:cNvSpPr/>
          <p:nvPr/>
        </p:nvSpPr>
        <p:spPr>
          <a:xfrm>
            <a:off x="9264352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는 열한살" pitchFamily="50" charset="-127"/>
              <a:ea typeface="배달의민족 한나는 열한살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963207" y="5301208"/>
            <a:ext cx="20521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1.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해당 </a:t>
            </a:r>
            <a:r>
              <a:rPr lang="ko-KR" altLang="en-US" sz="2000" spc="-150" dirty="0" err="1">
                <a:latin typeface="-윤고딕330" pitchFamily="18" charset="-127"/>
                <a:ea typeface="-윤고딕330" pitchFamily="18" charset="-127"/>
              </a:rPr>
              <a:t>노드에서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 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en-US" altLang="ko-KR" sz="14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chemeClr val="accent3">
                    <a:lumMod val="7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차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를 움직였는데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   </a:t>
            </a:r>
            <a:r>
              <a:rPr lang="ko-KR" altLang="en-US" sz="14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rgbClr val="C00000"/>
                </a:solidFill>
                <a:latin typeface="-윤고딕330" pitchFamily="18" charset="-127"/>
                <a:ea typeface="-윤고딕330" pitchFamily="18" charset="-127"/>
              </a:rPr>
              <a:t>한 수 쉼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한 경우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494230" y="3153162"/>
            <a:ext cx="23775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2. 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한 단계 전 </a:t>
            </a:r>
            <a:r>
              <a:rPr lang="ko-KR" altLang="en-US" sz="2000" spc="-150" dirty="0" err="1">
                <a:latin typeface="-윤고딕330" pitchFamily="18" charset="-127"/>
                <a:ea typeface="-윤고딕330" pitchFamily="18" charset="-127"/>
              </a:rPr>
              <a:t>노드에서</a:t>
            </a:r>
            <a:endParaRPr lang="en-US" altLang="ko-KR" sz="2000" spc="-150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/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   </a:t>
            </a:r>
            <a:r>
              <a:rPr lang="en-US" altLang="ko-KR" sz="1600" spc="-150" dirty="0">
                <a:latin typeface="-윤고딕330" pitchFamily="18" charset="-127"/>
                <a:ea typeface="-윤고딕330" pitchFamily="18" charset="-127"/>
              </a:rPr>
              <a:t> </a:t>
            </a:r>
            <a:r>
              <a:rPr lang="ko-KR" altLang="en-US" sz="2000" spc="-150" dirty="0">
                <a:solidFill>
                  <a:schemeClr val="accent3">
                    <a:lumMod val="75000"/>
                  </a:schemeClr>
                </a:solidFill>
                <a:latin typeface="-윤고딕330" pitchFamily="18" charset="-127"/>
                <a:ea typeface="-윤고딕330" pitchFamily="18" charset="-127"/>
              </a:rPr>
              <a:t>차</a:t>
            </a:r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의 점수를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+0.1%</a:t>
            </a:r>
          </a:p>
        </p:txBody>
      </p:sp>
      <p:sp>
        <p:nvSpPr>
          <p:cNvPr id="28" name="오각형 27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9" name="직선 연결선 28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67878" y="404664"/>
            <a:ext cx="364715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행동 보상 예시 </a:t>
            </a:r>
            <a:r>
              <a:rPr lang="en-US" altLang="ko-KR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4</a:t>
            </a:r>
          </a:p>
          <a:p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&lt;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한 수 쉼</a:t>
            </a:r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&gt;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이 나온 경우</a:t>
            </a:r>
            <a:endParaRPr lang="en-US" altLang="ko-KR" sz="2800" dirty="0">
              <a:latin typeface="-윤고딕330" pitchFamily="18" charset="-127"/>
              <a:ea typeface="-윤고딕330" pitchFamily="18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="" xmlns:a16="http://schemas.microsoft.com/office/drawing/2014/main" id="{4ACDF9B2-165B-40F6-A580-ABF0ADC63211}"/>
              </a:ext>
            </a:extLst>
          </p:cNvPr>
          <p:cNvCxnSpPr>
            <a:stCxn id="45" idx="0"/>
            <a:endCxn id="43" idx="2"/>
          </p:cNvCxnSpPr>
          <p:nvPr/>
        </p:nvCxnSpPr>
        <p:spPr>
          <a:xfrm flipH="1" flipV="1">
            <a:off x="6096001" y="1556792"/>
            <a:ext cx="2544282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="" xmlns:a16="http://schemas.microsoft.com/office/drawing/2014/main" id="{2DA58F87-EC3A-47F2-8294-88DACB0E63D7}"/>
              </a:ext>
            </a:extLst>
          </p:cNvPr>
          <p:cNvCxnSpPr>
            <a:stCxn id="44" idx="2"/>
            <a:endCxn id="46" idx="0"/>
          </p:cNvCxnSpPr>
          <p:nvPr/>
        </p:nvCxnSpPr>
        <p:spPr>
          <a:xfrm>
            <a:off x="3551717" y="3861048"/>
            <a:ext cx="252040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="" xmlns:a16="http://schemas.microsoft.com/office/drawing/2014/main" id="{5DC48F18-6782-4029-9C9D-2789231EF951}"/>
              </a:ext>
            </a:extLst>
          </p:cNvPr>
          <p:cNvCxnSpPr>
            <a:stCxn id="46" idx="0"/>
            <a:endCxn id="45" idx="2"/>
          </p:cNvCxnSpPr>
          <p:nvPr/>
        </p:nvCxnSpPr>
        <p:spPr>
          <a:xfrm flipV="1">
            <a:off x="6072120" y="3861048"/>
            <a:ext cx="256816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="" xmlns:a16="http://schemas.microsoft.com/office/drawing/2014/main" id="{0C251B14-B32C-4298-B7AF-813BE6F7F903}"/>
              </a:ext>
            </a:extLst>
          </p:cNvPr>
          <p:cNvCxnSpPr>
            <a:stCxn id="45" idx="2"/>
            <a:endCxn id="48" idx="0"/>
          </p:cNvCxnSpPr>
          <p:nvPr/>
        </p:nvCxnSpPr>
        <p:spPr>
          <a:xfrm>
            <a:off x="8640283" y="3861048"/>
            <a:ext cx="1584176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="" xmlns:a16="http://schemas.microsoft.com/office/drawing/2014/main" id="{D5684CE7-7678-4FFD-94E9-901E6B36381A}"/>
              </a:ext>
            </a:extLst>
          </p:cNvPr>
          <p:cNvCxnSpPr>
            <a:stCxn id="43" idx="2"/>
            <a:endCxn id="44" idx="0"/>
          </p:cNvCxnSpPr>
          <p:nvPr/>
        </p:nvCxnSpPr>
        <p:spPr>
          <a:xfrm flipH="1">
            <a:off x="3551717" y="1556792"/>
            <a:ext cx="2544284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="" xmlns:a16="http://schemas.microsoft.com/office/drawing/2014/main" id="{D31372B1-FD03-4171-9E4B-A1460B4ED986}"/>
              </a:ext>
            </a:extLst>
          </p:cNvPr>
          <p:cNvCxnSpPr>
            <a:stCxn id="44" idx="2"/>
            <a:endCxn id="47" idx="0"/>
          </p:cNvCxnSpPr>
          <p:nvPr/>
        </p:nvCxnSpPr>
        <p:spPr>
          <a:xfrm flipH="1">
            <a:off x="1967542" y="3861048"/>
            <a:ext cx="1584175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3" name="모서리가 둥근 직사각형 3">
            <a:extLst>
              <a:ext uri="{FF2B5EF4-FFF2-40B4-BE49-F238E27FC236}">
                <a16:creationId xmlns="" xmlns:a16="http://schemas.microsoft.com/office/drawing/2014/main" id="{48C57E84-ECF0-464D-9051-68705741BAEF}"/>
              </a:ext>
            </a:extLst>
          </p:cNvPr>
          <p:cNvSpPr/>
          <p:nvPr/>
        </p:nvSpPr>
        <p:spPr>
          <a:xfrm>
            <a:off x="5135894" y="836712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4" name="모서리가 둥근 직사각형 5">
            <a:extLst>
              <a:ext uri="{FF2B5EF4-FFF2-40B4-BE49-F238E27FC236}">
                <a16:creationId xmlns="" xmlns:a16="http://schemas.microsoft.com/office/drawing/2014/main" id="{030875C7-63F7-4562-BAD6-86BF1E51F468}"/>
              </a:ext>
            </a:extLst>
          </p:cNvPr>
          <p:cNvSpPr/>
          <p:nvPr/>
        </p:nvSpPr>
        <p:spPr>
          <a:xfrm>
            <a:off x="2591610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5" name="모서리가 둥근 직사각형 6">
            <a:extLst>
              <a:ext uri="{FF2B5EF4-FFF2-40B4-BE49-F238E27FC236}">
                <a16:creationId xmlns="" xmlns:a16="http://schemas.microsoft.com/office/drawing/2014/main" id="{8F84869D-0951-440F-9FA6-A5633621F134}"/>
              </a:ext>
            </a:extLst>
          </p:cNvPr>
          <p:cNvSpPr/>
          <p:nvPr/>
        </p:nvSpPr>
        <p:spPr>
          <a:xfrm>
            <a:off x="7680176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6" name="모서리가 둥근 직사각형 18">
            <a:extLst>
              <a:ext uri="{FF2B5EF4-FFF2-40B4-BE49-F238E27FC236}">
                <a16:creationId xmlns="" xmlns:a16="http://schemas.microsoft.com/office/drawing/2014/main" id="{DDB36EFB-088D-41D0-86F8-AAC1A78EC7A5}"/>
              </a:ext>
            </a:extLst>
          </p:cNvPr>
          <p:cNvSpPr/>
          <p:nvPr/>
        </p:nvSpPr>
        <p:spPr>
          <a:xfrm>
            <a:off x="5112013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7" name="모서리가 둥근 직사각형 19">
            <a:extLst>
              <a:ext uri="{FF2B5EF4-FFF2-40B4-BE49-F238E27FC236}">
                <a16:creationId xmlns="" xmlns:a16="http://schemas.microsoft.com/office/drawing/2014/main" id="{DCCAE252-8AB3-4B0B-88BA-5A67CF4BEAA3}"/>
              </a:ext>
            </a:extLst>
          </p:cNvPr>
          <p:cNvSpPr/>
          <p:nvPr/>
        </p:nvSpPr>
        <p:spPr>
          <a:xfrm>
            <a:off x="1007435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8" name="모서리가 둥근 직사각형 20">
            <a:extLst>
              <a:ext uri="{FF2B5EF4-FFF2-40B4-BE49-F238E27FC236}">
                <a16:creationId xmlns="" xmlns:a16="http://schemas.microsoft.com/office/drawing/2014/main" id="{5091C24D-D1B1-4359-A3F8-E41428903D32}"/>
              </a:ext>
            </a:extLst>
          </p:cNvPr>
          <p:cNvSpPr/>
          <p:nvPr/>
        </p:nvSpPr>
        <p:spPr>
          <a:xfrm>
            <a:off x="9264352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404664"/>
            <a:ext cx="5343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결과에 대한 보상 알고리즘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6" name="직선 연결선 25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그룹 3">
            <a:extLst>
              <a:ext uri="{FF2B5EF4-FFF2-40B4-BE49-F238E27FC236}">
                <a16:creationId xmlns="" xmlns:a16="http://schemas.microsoft.com/office/drawing/2014/main" id="{EAB2D61D-105C-4583-9BC3-AC86317E7B81}"/>
              </a:ext>
            </a:extLst>
          </p:cNvPr>
          <p:cNvGrpSpPr/>
          <p:nvPr/>
        </p:nvGrpSpPr>
        <p:grpSpPr>
          <a:xfrm>
            <a:off x="1397473" y="1255031"/>
            <a:ext cx="8586959" cy="5054289"/>
            <a:chOff x="1684711" y="1340768"/>
            <a:chExt cx="8586959" cy="5054289"/>
          </a:xfrm>
        </p:grpSpPr>
        <p:sp>
          <p:nvSpPr>
            <p:cNvPr id="30" name="TextBox 29"/>
            <p:cNvSpPr txBox="1"/>
            <p:nvPr/>
          </p:nvSpPr>
          <p:spPr>
            <a:xfrm>
              <a:off x="1774726" y="1340768"/>
              <a:ext cx="8496944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/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procedure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</a:t>
              </a:r>
              <a:r>
                <a:rPr lang="en-US" altLang="ko-KR" sz="2400" i="1" dirty="0" err="1">
                  <a:latin typeface="High Tower Text" pitchFamily="18" charset="0"/>
                  <a:ea typeface="배달의민족 한나는 열한살" pitchFamily="50" charset="-127"/>
                </a:rPr>
                <a:t>rewardFromLeafNode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(one game record </a:t>
              </a:r>
              <a:r>
                <a:rPr lang="en-US" altLang="ko-KR" sz="2400" i="1" dirty="0" err="1">
                  <a:latin typeface="High Tower Text" pitchFamily="18" charset="0"/>
                  <a:ea typeface="배달의민족 한나는 열한살" pitchFamily="50" charset="-127"/>
                </a:rPr>
                <a:t>Sn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)</a:t>
              </a: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for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</a:t>
              </a:r>
              <a:r>
                <a:rPr lang="en-US" altLang="ko-KR" sz="2400" i="1" dirty="0" err="1">
                  <a:latin typeface="High Tower Text" pitchFamily="18" charset="0"/>
                  <a:ea typeface="배달의민족 한나는 열한살" pitchFamily="50" charset="-127"/>
                </a:rPr>
                <a:t>i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= N to </a:t>
              </a:r>
              <a:r>
                <a:rPr lang="en-US" altLang="ko-KR" sz="2400" i="1" dirty="0">
                  <a:latin typeface="Perpetua" pitchFamily="18" charset="0"/>
                  <a:ea typeface="배달의민족 한나는 열한살" pitchFamily="50" charset="-127"/>
                </a:rPr>
                <a:t>1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do (N is leaf node)</a:t>
              </a:r>
              <a:endParaRPr lang="en-US" altLang="ko-KR" sz="2400" b="1" i="1" dirty="0">
                <a:latin typeface="High Tower Text" pitchFamily="18" charset="0"/>
                <a:ea typeface="배달의민족 한나는 열한살" pitchFamily="50" charset="-127"/>
              </a:endParaRP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	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if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</a:t>
              </a:r>
              <a:r>
                <a:rPr lang="en-US" altLang="ko-KR" sz="2400" i="1" dirty="0" err="1">
                  <a:latin typeface="High Tower Text" pitchFamily="18" charset="0"/>
                  <a:ea typeface="배달의민족 한나는 열한살" pitchFamily="50" charset="-127"/>
                </a:rPr>
                <a:t>Sn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is winner 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then</a:t>
              </a:r>
              <a:endParaRPr lang="en-US" altLang="ko-KR" sz="2400" b="1" i="1" dirty="0">
                <a:latin typeface="High Tower Text" pitchFamily="18" charset="0"/>
                <a:ea typeface="배달의민족 한나는 열한살" pitchFamily="50" charset="-127"/>
              </a:endParaRP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		Sn-2 </a:t>
              </a:r>
              <a:r>
                <a:rPr lang="ko-KR" altLang="en-US" sz="2400" dirty="0">
                  <a:latin typeface="High Tower Text" pitchFamily="18" charset="0"/>
                  <a:ea typeface="배달의민족 한나는 열한살" pitchFamily="50" charset="-127"/>
                </a:rPr>
                <a:t>←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Sn-2 </a:t>
              </a:r>
              <a:r>
                <a:rPr lang="en-US" altLang="ko-KR" sz="2400" dirty="0"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+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(</a:t>
              </a:r>
              <a:r>
                <a:rPr lang="en-US" altLang="ko-KR" sz="2400" i="1" dirty="0" err="1">
                  <a:latin typeface="High Tower Text" pitchFamily="18" charset="0"/>
                  <a:ea typeface="배달의민족 한나는 열한살" pitchFamily="50" charset="-127"/>
                </a:rPr>
                <a:t>Sn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</a:t>
              </a:r>
              <a:r>
                <a:rPr lang="en-US" altLang="ko-KR" sz="2400" dirty="0"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×</a:t>
              </a:r>
              <a:r>
                <a:rPr lang="en-US" altLang="ko-KR" sz="2400" i="1" dirty="0"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 </a:t>
              </a:r>
              <a:r>
                <a:rPr lang="en-US" altLang="ko-KR" sz="2400" i="1" dirty="0">
                  <a:latin typeface="High Tower Text" pitchFamily="18" charset="0"/>
                  <a:ea typeface="Arial Unicode MS" pitchFamily="50" charset="-127"/>
                  <a:cs typeface="Arial Unicode MS" pitchFamily="50" charset="-127"/>
                </a:rPr>
                <a:t>discount factor)</a:t>
              </a: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	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else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</a:t>
              </a:r>
              <a:r>
                <a:rPr lang="en-US" altLang="ko-KR" sz="2400" i="1" dirty="0" err="1">
                  <a:latin typeface="High Tower Text" pitchFamily="18" charset="0"/>
                  <a:ea typeface="배달의민족 한나는 열한살" pitchFamily="50" charset="-127"/>
                </a:rPr>
                <a:t>Sn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is loser </a:t>
              </a:r>
              <a:r>
                <a:rPr lang="en-US" altLang="ko-KR" sz="2800" b="1" i="1" dirty="0">
                  <a:latin typeface="High Tower Text" pitchFamily="18" charset="0"/>
                  <a:ea typeface="배달의민족 한나는 열한살" pitchFamily="50" charset="-127"/>
                </a:rPr>
                <a:t>then</a:t>
              </a:r>
              <a:endParaRPr lang="en-US" altLang="ko-KR" sz="2400" b="1" i="1" dirty="0">
                <a:latin typeface="High Tower Text" pitchFamily="18" charset="0"/>
                <a:ea typeface="배달의민족 한나는 열한살" pitchFamily="50" charset="-127"/>
              </a:endParaRP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			Sn-2 </a:t>
              </a:r>
              <a:r>
                <a:rPr lang="ko-KR" altLang="en-US" sz="2400" dirty="0">
                  <a:latin typeface="High Tower Text" pitchFamily="18" charset="0"/>
                  <a:ea typeface="배달의민족 한나는 열한살" pitchFamily="50" charset="-127"/>
                </a:rPr>
                <a:t>←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Sn-2 </a:t>
              </a:r>
              <a:r>
                <a:rPr lang="en-US" altLang="ko-KR" sz="2400" dirty="0"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-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(</a:t>
              </a:r>
              <a:r>
                <a:rPr lang="en-US" altLang="ko-KR" sz="2400" i="1" dirty="0" err="1">
                  <a:latin typeface="High Tower Text" pitchFamily="18" charset="0"/>
                  <a:ea typeface="배달의민족 한나는 열한살" pitchFamily="50" charset="-127"/>
                </a:rPr>
                <a:t>Sn</a:t>
              </a:r>
              <a:r>
                <a:rPr lang="en-US" altLang="ko-KR" sz="2400" i="1" dirty="0">
                  <a:latin typeface="High Tower Text" pitchFamily="18" charset="0"/>
                  <a:ea typeface="배달의민족 한나는 열한살" pitchFamily="50" charset="-127"/>
                </a:rPr>
                <a:t> </a:t>
              </a:r>
              <a:r>
                <a:rPr lang="en-US" altLang="ko-KR" sz="2400" dirty="0"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×</a:t>
              </a:r>
              <a:r>
                <a:rPr lang="en-US" altLang="ko-KR" sz="2400" i="1" dirty="0">
                  <a:latin typeface="Arial Unicode MS" pitchFamily="50" charset="-127"/>
                  <a:ea typeface="Arial Unicode MS" pitchFamily="50" charset="-127"/>
                  <a:cs typeface="Arial Unicode MS" pitchFamily="50" charset="-127"/>
                </a:rPr>
                <a:t> </a:t>
              </a:r>
              <a:r>
                <a:rPr lang="en-US" altLang="ko-KR" sz="2400" i="1" dirty="0">
                  <a:latin typeface="High Tower Text" pitchFamily="18" charset="0"/>
                  <a:ea typeface="Arial Unicode MS" pitchFamily="50" charset="-127"/>
                  <a:cs typeface="Arial Unicode MS" pitchFamily="50" charset="-127"/>
                </a:rPr>
                <a:t>discount factor)</a:t>
              </a:r>
            </a:p>
            <a:p>
              <a:pPr marL="457200" indent="-457200"/>
              <a:r>
                <a:rPr lang="en-US" altLang="ko-KR" sz="2400" i="1" dirty="0">
                  <a:latin typeface="High Tower Text" pitchFamily="18" charset="0"/>
                  <a:ea typeface="Arial Unicode MS" pitchFamily="50" charset="-127"/>
                  <a:cs typeface="Arial Unicode MS" pitchFamily="50" charset="-127"/>
                </a:rPr>
                <a:t>	</a:t>
              </a:r>
              <a:r>
                <a:rPr lang="en-US" altLang="ko-KR" sz="2800" b="1" i="1" dirty="0">
                  <a:latin typeface="High Tower Text" pitchFamily="18" charset="0"/>
                  <a:ea typeface="Arial Unicode MS" pitchFamily="50" charset="-127"/>
                  <a:cs typeface="Arial Unicode MS" pitchFamily="50" charset="-127"/>
                </a:rPr>
                <a:t>end for</a:t>
              </a:r>
            </a:p>
            <a:p>
              <a:pPr marL="457200" indent="-457200"/>
              <a:r>
                <a:rPr lang="en-US" altLang="ko-KR" sz="2800" b="1" i="1" dirty="0">
                  <a:latin typeface="High Tower Text" pitchFamily="18" charset="0"/>
                  <a:ea typeface="Arial Unicode MS" pitchFamily="50" charset="-127"/>
                  <a:cs typeface="Arial Unicode MS" pitchFamily="50" charset="-127"/>
                </a:rPr>
                <a:t>end</a:t>
              </a:r>
              <a:r>
                <a:rPr lang="en-US" altLang="ko-KR" sz="2400" i="1" dirty="0">
                  <a:latin typeface="High Tower Text" pitchFamily="18" charset="0"/>
                  <a:ea typeface="Arial Unicode MS" pitchFamily="50" charset="-127"/>
                  <a:cs typeface="Arial Unicode MS" pitchFamily="50" charset="-127"/>
                </a:rPr>
                <a:t> reward function</a:t>
              </a:r>
            </a:p>
          </p:txBody>
        </p:sp>
        <p:grpSp>
          <p:nvGrpSpPr>
            <p:cNvPr id="4" name="그룹 33">
              <a:extLst>
                <a:ext uri="{FF2B5EF4-FFF2-40B4-BE49-F238E27FC236}">
                  <a16:creationId xmlns="" xmlns:a16="http://schemas.microsoft.com/office/drawing/2014/main" id="{69D287E9-DAD7-4056-80BE-1484FBA1C447}"/>
                </a:ext>
              </a:extLst>
            </p:cNvPr>
            <p:cNvGrpSpPr/>
            <p:nvPr/>
          </p:nvGrpSpPr>
          <p:grpSpPr>
            <a:xfrm>
              <a:off x="1684711" y="4986460"/>
              <a:ext cx="8298927" cy="1408597"/>
              <a:chOff x="1690743" y="5044624"/>
              <a:chExt cx="8298927" cy="1408597"/>
            </a:xfrm>
          </p:grpSpPr>
          <p:sp>
            <p:nvSpPr>
              <p:cNvPr id="35" name="모서리가 둥근 직사각형 42">
                <a:extLst>
                  <a:ext uri="{FF2B5EF4-FFF2-40B4-BE49-F238E27FC236}">
                    <a16:creationId xmlns="" xmlns:a16="http://schemas.microsoft.com/office/drawing/2014/main" id="{9FF2DFD7-30B0-47C4-9E7A-B2E78A3EE528}"/>
                  </a:ext>
                </a:extLst>
              </p:cNvPr>
              <p:cNvSpPr/>
              <p:nvPr/>
            </p:nvSpPr>
            <p:spPr>
              <a:xfrm>
                <a:off x="1708750" y="5044624"/>
                <a:ext cx="3029564" cy="387179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000" dirty="0">
                    <a:solidFill>
                      <a:schemeClr val="bg1"/>
                    </a:solidFill>
                    <a:latin typeface="-윤고딕330" pitchFamily="18" charset="-127"/>
                    <a:ea typeface="-윤고딕330" pitchFamily="18" charset="-127"/>
                  </a:rPr>
                  <a:t>결과에 대한 보상</a:t>
                </a:r>
                <a:endParaRPr lang="en-US" altLang="ko-KR" sz="2000" dirty="0">
                  <a:solidFill>
                    <a:schemeClr val="bg1"/>
                  </a:solidFill>
                  <a:latin typeface="-윤고딕330" pitchFamily="18" charset="-127"/>
                  <a:ea typeface="-윤고딕330" pitchFamily="18" charset="-127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="" xmlns:a16="http://schemas.microsoft.com/office/drawing/2014/main" id="{29ADABA8-C4D4-4238-9250-52EF674DF094}"/>
                  </a:ext>
                </a:extLst>
              </p:cNvPr>
              <p:cNvSpPr/>
              <p:nvPr/>
            </p:nvSpPr>
            <p:spPr>
              <a:xfrm>
                <a:off x="1690743" y="5437558"/>
                <a:ext cx="8298927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44" indent="-285744">
                  <a:lnSpc>
                    <a:spcPct val="150000"/>
                  </a:lnSpc>
                  <a:buFont typeface="Arial" pitchFamily="34" charset="0"/>
                  <a:buChar char="•"/>
                </a:pP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모든 </a:t>
                </a:r>
                <a:r>
                  <a:rPr lang="ko-KR" altLang="en-US" sz="20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리프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</a:t>
                </a:r>
                <a:r>
                  <a:rPr lang="ko-KR" altLang="en-US" sz="20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노드</a:t>
                </a:r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(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결과가 결정되는 </a:t>
                </a:r>
                <a:r>
                  <a:rPr lang="ko-KR" altLang="en-US" sz="20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노드</a:t>
                </a:r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)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의 기록을 통하여</a:t>
                </a:r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  <a:p>
                <a:pPr marL="285744" indent="-285744">
                  <a:lnSpc>
                    <a:spcPct val="150000"/>
                  </a:lnSpc>
                </a:pPr>
                <a:r>
                  <a:rPr lang="ko-KR" altLang="en-US" sz="2000" spc="-1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  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승 </a:t>
                </a:r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/ 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패에 따라 상위 </a:t>
                </a:r>
                <a:r>
                  <a:rPr lang="ko-KR" altLang="en-US" sz="20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노드들에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</a:t>
                </a:r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discount factor 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값 만큼 보상 </a:t>
                </a:r>
                <a:r>
                  <a:rPr lang="en-US" altLang="ko-KR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/ </a:t>
                </a:r>
                <a:r>
                  <a:rPr lang="ko-KR" altLang="en-US" sz="20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패널티</a:t>
                </a:r>
                <a:r>
                  <a:rPr lang="ko-KR" alt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적용</a:t>
                </a:r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는 열한살" pitchFamily="50" charset="-127"/>
              <a:ea typeface="배달의민족 한나는 열한살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07368" y="5013176"/>
            <a:ext cx="15664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최초 점수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100</a:t>
            </a:r>
          </a:p>
        </p:txBody>
      </p:sp>
      <p:sp>
        <p:nvSpPr>
          <p:cNvPr id="28" name="오각형 27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9" name="직선 연결선 28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67878" y="404664"/>
            <a:ext cx="34788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결과 보상 예시 </a:t>
            </a:r>
            <a:r>
              <a:rPr lang="en-US" altLang="ko-KR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1</a:t>
            </a:r>
          </a:p>
          <a:p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&lt;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한</a:t>
            </a:r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&gt;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이 승자인 경우</a:t>
            </a:r>
            <a:endParaRPr lang="en-US" altLang="ko-KR" sz="2800" dirty="0">
              <a:latin typeface="-윤고딕330" pitchFamily="18" charset="-127"/>
              <a:ea typeface="-윤고딕330" pitchFamily="18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="" xmlns:a16="http://schemas.microsoft.com/office/drawing/2014/main" id="{4ACDF9B2-165B-40F6-A580-ABF0ADC63211}"/>
              </a:ext>
            </a:extLst>
          </p:cNvPr>
          <p:cNvCxnSpPr>
            <a:stCxn id="45" idx="0"/>
            <a:endCxn id="43" idx="2"/>
          </p:cNvCxnSpPr>
          <p:nvPr/>
        </p:nvCxnSpPr>
        <p:spPr>
          <a:xfrm flipH="1" flipV="1">
            <a:off x="6096001" y="1556792"/>
            <a:ext cx="2544282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="" xmlns:a16="http://schemas.microsoft.com/office/drawing/2014/main" id="{2DA58F87-EC3A-47F2-8294-88DACB0E63D7}"/>
              </a:ext>
            </a:extLst>
          </p:cNvPr>
          <p:cNvCxnSpPr>
            <a:stCxn id="44" idx="2"/>
            <a:endCxn id="46" idx="0"/>
          </p:cNvCxnSpPr>
          <p:nvPr/>
        </p:nvCxnSpPr>
        <p:spPr>
          <a:xfrm>
            <a:off x="3551717" y="3861048"/>
            <a:ext cx="252040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="" xmlns:a16="http://schemas.microsoft.com/office/drawing/2014/main" id="{5DC48F18-6782-4029-9C9D-2789231EF951}"/>
              </a:ext>
            </a:extLst>
          </p:cNvPr>
          <p:cNvCxnSpPr>
            <a:stCxn id="46" idx="0"/>
            <a:endCxn id="45" idx="2"/>
          </p:cNvCxnSpPr>
          <p:nvPr/>
        </p:nvCxnSpPr>
        <p:spPr>
          <a:xfrm flipV="1">
            <a:off x="6072120" y="3861048"/>
            <a:ext cx="256816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="" xmlns:a16="http://schemas.microsoft.com/office/drawing/2014/main" id="{0C251B14-B32C-4298-B7AF-813BE6F7F903}"/>
              </a:ext>
            </a:extLst>
          </p:cNvPr>
          <p:cNvCxnSpPr>
            <a:stCxn id="45" idx="2"/>
            <a:endCxn id="48" idx="0"/>
          </p:cNvCxnSpPr>
          <p:nvPr/>
        </p:nvCxnSpPr>
        <p:spPr>
          <a:xfrm>
            <a:off x="8640283" y="3861048"/>
            <a:ext cx="1584176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="" xmlns:a16="http://schemas.microsoft.com/office/drawing/2014/main" id="{D5684CE7-7678-4FFD-94E9-901E6B36381A}"/>
              </a:ext>
            </a:extLst>
          </p:cNvPr>
          <p:cNvCxnSpPr>
            <a:stCxn id="43" idx="2"/>
            <a:endCxn id="44" idx="0"/>
          </p:cNvCxnSpPr>
          <p:nvPr/>
        </p:nvCxnSpPr>
        <p:spPr>
          <a:xfrm flipH="1">
            <a:off x="3551717" y="1556792"/>
            <a:ext cx="2544284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="" xmlns:a16="http://schemas.microsoft.com/office/drawing/2014/main" id="{D31372B1-FD03-4171-9E4B-A1460B4ED986}"/>
              </a:ext>
            </a:extLst>
          </p:cNvPr>
          <p:cNvCxnSpPr>
            <a:stCxn id="44" idx="2"/>
            <a:endCxn id="47" idx="0"/>
          </p:cNvCxnSpPr>
          <p:nvPr/>
        </p:nvCxnSpPr>
        <p:spPr>
          <a:xfrm flipH="1">
            <a:off x="1967542" y="3861048"/>
            <a:ext cx="1584175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3" name="모서리가 둥근 직사각형 3">
            <a:extLst>
              <a:ext uri="{FF2B5EF4-FFF2-40B4-BE49-F238E27FC236}">
                <a16:creationId xmlns="" xmlns:a16="http://schemas.microsoft.com/office/drawing/2014/main" id="{48C57E84-ECF0-464D-9051-68705741BAEF}"/>
              </a:ext>
            </a:extLst>
          </p:cNvPr>
          <p:cNvSpPr/>
          <p:nvPr/>
        </p:nvSpPr>
        <p:spPr>
          <a:xfrm>
            <a:off x="5135894" y="836712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4" name="모서리가 둥근 직사각형 5">
            <a:extLst>
              <a:ext uri="{FF2B5EF4-FFF2-40B4-BE49-F238E27FC236}">
                <a16:creationId xmlns="" xmlns:a16="http://schemas.microsoft.com/office/drawing/2014/main" id="{030875C7-63F7-4562-BAD6-86BF1E51F468}"/>
              </a:ext>
            </a:extLst>
          </p:cNvPr>
          <p:cNvSpPr/>
          <p:nvPr/>
        </p:nvSpPr>
        <p:spPr>
          <a:xfrm>
            <a:off x="2591610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5" name="모서리가 둥근 직사각형 6">
            <a:extLst>
              <a:ext uri="{FF2B5EF4-FFF2-40B4-BE49-F238E27FC236}">
                <a16:creationId xmlns="" xmlns:a16="http://schemas.microsoft.com/office/drawing/2014/main" id="{8F84869D-0951-440F-9FA6-A5633621F134}"/>
              </a:ext>
            </a:extLst>
          </p:cNvPr>
          <p:cNvSpPr/>
          <p:nvPr/>
        </p:nvSpPr>
        <p:spPr>
          <a:xfrm>
            <a:off x="7680176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6" name="모서리가 둥근 직사각형 18">
            <a:extLst>
              <a:ext uri="{FF2B5EF4-FFF2-40B4-BE49-F238E27FC236}">
                <a16:creationId xmlns="" xmlns:a16="http://schemas.microsoft.com/office/drawing/2014/main" id="{DDB36EFB-088D-41D0-86F8-AAC1A78EC7A5}"/>
              </a:ext>
            </a:extLst>
          </p:cNvPr>
          <p:cNvSpPr/>
          <p:nvPr/>
        </p:nvSpPr>
        <p:spPr>
          <a:xfrm>
            <a:off x="5112013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7" name="모서리가 둥근 직사각형 19">
            <a:extLst>
              <a:ext uri="{FF2B5EF4-FFF2-40B4-BE49-F238E27FC236}">
                <a16:creationId xmlns="" xmlns:a16="http://schemas.microsoft.com/office/drawing/2014/main" id="{DCCAE252-8AB3-4B0B-88BA-5A67CF4BEAA3}"/>
              </a:ext>
            </a:extLst>
          </p:cNvPr>
          <p:cNvSpPr/>
          <p:nvPr/>
        </p:nvSpPr>
        <p:spPr>
          <a:xfrm>
            <a:off x="1007435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8" name="모서리가 둥근 직사각형 20">
            <a:extLst>
              <a:ext uri="{FF2B5EF4-FFF2-40B4-BE49-F238E27FC236}">
                <a16:creationId xmlns="" xmlns:a16="http://schemas.microsoft.com/office/drawing/2014/main" id="{5091C24D-D1B1-4359-A3F8-E41428903D32}"/>
              </a:ext>
            </a:extLst>
          </p:cNvPr>
          <p:cNvSpPr/>
          <p:nvPr/>
        </p:nvSpPr>
        <p:spPr>
          <a:xfrm>
            <a:off x="9264352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21" name="Shape 20"/>
          <p:cNvCxnSpPr>
            <a:stCxn id="47" idx="3"/>
            <a:endCxn id="43" idx="2"/>
          </p:cNvCxnSpPr>
          <p:nvPr/>
        </p:nvCxnSpPr>
        <p:spPr>
          <a:xfrm flipV="1">
            <a:off x="2927648" y="1556792"/>
            <a:ext cx="3168353" cy="4248472"/>
          </a:xfrm>
          <a:prstGeom prst="curvedConnector2">
            <a:avLst/>
          </a:prstGeom>
          <a:ln w="635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104112" y="806269"/>
            <a:ext cx="42066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최초 점수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200</a:t>
            </a:r>
          </a:p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승자이기 때문에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200 + (100 * 0.5) = 250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직사각형 3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배달의민족 한나는 열한살" pitchFamily="50" charset="-127"/>
              <a:ea typeface="배달의민족 한나는 열한살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07368" y="5013176"/>
            <a:ext cx="15664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최초 점수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100</a:t>
            </a:r>
          </a:p>
        </p:txBody>
      </p:sp>
      <p:sp>
        <p:nvSpPr>
          <p:cNvPr id="28" name="오각형 27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9" name="직선 연결선 28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67878" y="404664"/>
            <a:ext cx="347883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결과 보상 예시 </a:t>
            </a:r>
            <a:r>
              <a:rPr lang="en-US" altLang="ko-KR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2</a:t>
            </a:r>
          </a:p>
          <a:p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&lt;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한</a:t>
            </a:r>
            <a:r>
              <a:rPr lang="en-US" altLang="ko-KR" sz="2800" dirty="0">
                <a:latin typeface="-윤고딕330" pitchFamily="18" charset="-127"/>
                <a:ea typeface="-윤고딕330" pitchFamily="18" charset="-127"/>
              </a:rPr>
              <a:t>&gt;</a:t>
            </a:r>
            <a:r>
              <a:rPr lang="ko-KR" altLang="en-US" sz="2800" dirty="0">
                <a:latin typeface="-윤고딕330" pitchFamily="18" charset="-127"/>
                <a:ea typeface="-윤고딕330" pitchFamily="18" charset="-127"/>
              </a:rPr>
              <a:t>이 패자인 경우</a:t>
            </a:r>
            <a:endParaRPr lang="en-US" altLang="ko-KR" sz="2800" dirty="0">
              <a:latin typeface="-윤고딕330" pitchFamily="18" charset="-127"/>
              <a:ea typeface="-윤고딕330" pitchFamily="18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="" xmlns:a16="http://schemas.microsoft.com/office/drawing/2014/main" id="{4ACDF9B2-165B-40F6-A580-ABF0ADC63211}"/>
              </a:ext>
            </a:extLst>
          </p:cNvPr>
          <p:cNvCxnSpPr>
            <a:stCxn id="45" idx="0"/>
            <a:endCxn id="43" idx="2"/>
          </p:cNvCxnSpPr>
          <p:nvPr/>
        </p:nvCxnSpPr>
        <p:spPr>
          <a:xfrm flipH="1" flipV="1">
            <a:off x="6096001" y="1556792"/>
            <a:ext cx="2544282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="" xmlns:a16="http://schemas.microsoft.com/office/drawing/2014/main" id="{2DA58F87-EC3A-47F2-8294-88DACB0E63D7}"/>
              </a:ext>
            </a:extLst>
          </p:cNvPr>
          <p:cNvCxnSpPr>
            <a:stCxn id="44" idx="2"/>
            <a:endCxn id="46" idx="0"/>
          </p:cNvCxnSpPr>
          <p:nvPr/>
        </p:nvCxnSpPr>
        <p:spPr>
          <a:xfrm>
            <a:off x="3551717" y="3861048"/>
            <a:ext cx="252040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="" xmlns:a16="http://schemas.microsoft.com/office/drawing/2014/main" id="{5DC48F18-6782-4029-9C9D-2789231EF951}"/>
              </a:ext>
            </a:extLst>
          </p:cNvPr>
          <p:cNvCxnSpPr>
            <a:stCxn id="46" idx="0"/>
            <a:endCxn id="45" idx="2"/>
          </p:cNvCxnSpPr>
          <p:nvPr/>
        </p:nvCxnSpPr>
        <p:spPr>
          <a:xfrm flipV="1">
            <a:off x="6072120" y="3861048"/>
            <a:ext cx="2568163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="" xmlns:a16="http://schemas.microsoft.com/office/drawing/2014/main" id="{0C251B14-B32C-4298-B7AF-813BE6F7F903}"/>
              </a:ext>
            </a:extLst>
          </p:cNvPr>
          <p:cNvCxnSpPr>
            <a:stCxn id="45" idx="2"/>
            <a:endCxn id="48" idx="0"/>
          </p:cNvCxnSpPr>
          <p:nvPr/>
        </p:nvCxnSpPr>
        <p:spPr>
          <a:xfrm>
            <a:off x="8640283" y="3861048"/>
            <a:ext cx="1584176" cy="158417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="" xmlns:a16="http://schemas.microsoft.com/office/drawing/2014/main" id="{D5684CE7-7678-4FFD-94E9-901E6B36381A}"/>
              </a:ext>
            </a:extLst>
          </p:cNvPr>
          <p:cNvCxnSpPr>
            <a:stCxn id="43" idx="2"/>
            <a:endCxn id="44" idx="0"/>
          </p:cNvCxnSpPr>
          <p:nvPr/>
        </p:nvCxnSpPr>
        <p:spPr>
          <a:xfrm flipH="1">
            <a:off x="3551717" y="1556792"/>
            <a:ext cx="2544284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="" xmlns:a16="http://schemas.microsoft.com/office/drawing/2014/main" id="{D31372B1-FD03-4171-9E4B-A1460B4ED986}"/>
              </a:ext>
            </a:extLst>
          </p:cNvPr>
          <p:cNvCxnSpPr>
            <a:stCxn id="44" idx="2"/>
            <a:endCxn id="47" idx="0"/>
          </p:cNvCxnSpPr>
          <p:nvPr/>
        </p:nvCxnSpPr>
        <p:spPr>
          <a:xfrm flipH="1">
            <a:off x="1967542" y="3861048"/>
            <a:ext cx="1584175" cy="1584176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3" name="모서리가 둥근 직사각형 3">
            <a:extLst>
              <a:ext uri="{FF2B5EF4-FFF2-40B4-BE49-F238E27FC236}">
                <a16:creationId xmlns="" xmlns:a16="http://schemas.microsoft.com/office/drawing/2014/main" id="{48C57E84-ECF0-464D-9051-68705741BAEF}"/>
              </a:ext>
            </a:extLst>
          </p:cNvPr>
          <p:cNvSpPr/>
          <p:nvPr/>
        </p:nvSpPr>
        <p:spPr>
          <a:xfrm>
            <a:off x="5135894" y="836712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4" name="모서리가 둥근 직사각형 5">
            <a:extLst>
              <a:ext uri="{FF2B5EF4-FFF2-40B4-BE49-F238E27FC236}">
                <a16:creationId xmlns="" xmlns:a16="http://schemas.microsoft.com/office/drawing/2014/main" id="{030875C7-63F7-4562-BAD6-86BF1E51F468}"/>
              </a:ext>
            </a:extLst>
          </p:cNvPr>
          <p:cNvSpPr/>
          <p:nvPr/>
        </p:nvSpPr>
        <p:spPr>
          <a:xfrm>
            <a:off x="2591610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5" name="모서리가 둥근 직사각형 6">
            <a:extLst>
              <a:ext uri="{FF2B5EF4-FFF2-40B4-BE49-F238E27FC236}">
                <a16:creationId xmlns="" xmlns:a16="http://schemas.microsoft.com/office/drawing/2014/main" id="{8F84869D-0951-440F-9FA6-A5633621F134}"/>
              </a:ext>
            </a:extLst>
          </p:cNvPr>
          <p:cNvSpPr/>
          <p:nvPr/>
        </p:nvSpPr>
        <p:spPr>
          <a:xfrm>
            <a:off x="7680176" y="3140968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6" name="모서리가 둥근 직사각형 18">
            <a:extLst>
              <a:ext uri="{FF2B5EF4-FFF2-40B4-BE49-F238E27FC236}">
                <a16:creationId xmlns="" xmlns:a16="http://schemas.microsoft.com/office/drawing/2014/main" id="{DDB36EFB-088D-41D0-86F8-AAC1A78EC7A5}"/>
              </a:ext>
            </a:extLst>
          </p:cNvPr>
          <p:cNvSpPr/>
          <p:nvPr/>
        </p:nvSpPr>
        <p:spPr>
          <a:xfrm>
            <a:off x="5112013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7" name="모서리가 둥근 직사각형 19">
            <a:extLst>
              <a:ext uri="{FF2B5EF4-FFF2-40B4-BE49-F238E27FC236}">
                <a16:creationId xmlns="" xmlns:a16="http://schemas.microsoft.com/office/drawing/2014/main" id="{DCCAE252-8AB3-4B0B-88BA-5A67CF4BEAA3}"/>
              </a:ext>
            </a:extLst>
          </p:cNvPr>
          <p:cNvSpPr/>
          <p:nvPr/>
        </p:nvSpPr>
        <p:spPr>
          <a:xfrm>
            <a:off x="1007435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8" name="모서리가 둥근 직사각형 20">
            <a:extLst>
              <a:ext uri="{FF2B5EF4-FFF2-40B4-BE49-F238E27FC236}">
                <a16:creationId xmlns="" xmlns:a16="http://schemas.microsoft.com/office/drawing/2014/main" id="{5091C24D-D1B1-4359-A3F8-E41428903D32}"/>
              </a:ext>
            </a:extLst>
          </p:cNvPr>
          <p:cNvSpPr/>
          <p:nvPr/>
        </p:nvSpPr>
        <p:spPr>
          <a:xfrm>
            <a:off x="9264352" y="5445224"/>
            <a:ext cx="1920213" cy="720080"/>
          </a:xfrm>
          <a:prstGeom prst="roundRect">
            <a:avLst/>
          </a:prstGeom>
          <a:solidFill>
            <a:srgbClr val="404040"/>
          </a:solidFill>
          <a:ln w="571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bg1">
                    <a:lumMod val="9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State Node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21" name="Shape 20"/>
          <p:cNvCxnSpPr>
            <a:stCxn id="47" idx="3"/>
            <a:endCxn id="43" idx="2"/>
          </p:cNvCxnSpPr>
          <p:nvPr/>
        </p:nvCxnSpPr>
        <p:spPr>
          <a:xfrm flipV="1">
            <a:off x="2927648" y="1556792"/>
            <a:ext cx="3168353" cy="4248472"/>
          </a:xfrm>
          <a:prstGeom prst="curvedConnector2">
            <a:avLst/>
          </a:prstGeom>
          <a:ln w="635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104112" y="806269"/>
            <a:ext cx="42017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최초 점수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200</a:t>
            </a:r>
          </a:p>
          <a:p>
            <a:pPr marL="457200" indent="-457200"/>
            <a:r>
              <a:rPr lang="ko-KR" altLang="en-US" sz="2000" spc="-150" dirty="0">
                <a:latin typeface="-윤고딕330" pitchFamily="18" charset="-127"/>
                <a:ea typeface="-윤고딕330" pitchFamily="18" charset="-127"/>
              </a:rPr>
              <a:t>승자이기 때문에 </a:t>
            </a:r>
            <a:r>
              <a:rPr lang="en-US" altLang="ko-KR" sz="2000" spc="-150" dirty="0">
                <a:latin typeface="-윤고딕330" pitchFamily="18" charset="-127"/>
                <a:ea typeface="-윤고딕330" pitchFamily="18" charset="-127"/>
              </a:rPr>
              <a:t>200 - (100 * 0.5) = 150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404664"/>
            <a:ext cx="36439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다음 수 선택 과정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4943873" y="1124744"/>
            <a:ext cx="2304255" cy="58676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-윤고딕330" pitchFamily="18" charset="-127"/>
                <a:ea typeface="-윤고딕330" pitchFamily="18" charset="-127"/>
              </a:rPr>
              <a:t>Selector Start</a:t>
            </a:r>
            <a:endParaRPr lang="ko-KR" altLang="en-US" sz="2000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16" name="평행 사변형 15"/>
          <p:cNvSpPr/>
          <p:nvPr/>
        </p:nvSpPr>
        <p:spPr>
          <a:xfrm>
            <a:off x="4943873" y="1967432"/>
            <a:ext cx="2304255" cy="586768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-윤고딕330" pitchFamily="18" charset="-127"/>
                <a:ea typeface="-윤고딕330" pitchFamily="18" charset="-127"/>
              </a:rPr>
              <a:t>State Input</a:t>
            </a:r>
            <a:endParaRPr lang="ko-KR" altLang="en-US" sz="2000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256240" y="3346288"/>
            <a:ext cx="2304255" cy="5867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2000" dirty="0">
                <a:latin typeface="-윤고딕330" pitchFamily="18" charset="-127"/>
                <a:ea typeface="-윤고딕330" pitchFamily="18" charset="-127"/>
              </a:rPr>
              <a:t>Min / Max with</a:t>
            </a:r>
          </a:p>
          <a:p>
            <a:pPr algn="ctr">
              <a:lnSpc>
                <a:spcPct val="80000"/>
              </a:lnSpc>
            </a:pPr>
            <a:r>
              <a:rPr lang="en-US" altLang="ko-KR" sz="2000" dirty="0">
                <a:latin typeface="-윤고딕330" pitchFamily="18" charset="-127"/>
                <a:ea typeface="-윤고딕330" pitchFamily="18" charset="-127"/>
              </a:rPr>
              <a:t>All Movable State</a:t>
            </a:r>
            <a:endParaRPr lang="ko-KR" altLang="en-US" sz="2000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19" name="평행 사변형 18"/>
          <p:cNvSpPr/>
          <p:nvPr/>
        </p:nvSpPr>
        <p:spPr>
          <a:xfrm>
            <a:off x="4943872" y="4581128"/>
            <a:ext cx="2304255" cy="586768"/>
          </a:xfrm>
          <a:prstGeom prst="parallelogram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-윤고딕330" pitchFamily="18" charset="-127"/>
                <a:ea typeface="-윤고딕330" pitchFamily="18" charset="-127"/>
              </a:rPr>
              <a:t>State Output</a:t>
            </a:r>
            <a:endParaRPr lang="ko-KR" altLang="en-US" sz="2000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4943872" y="5434520"/>
            <a:ext cx="2304255" cy="58676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-윤고딕330" pitchFamily="18" charset="-127"/>
                <a:ea typeface="-윤고딕330" pitchFamily="18" charset="-127"/>
              </a:rPr>
              <a:t>Selector End</a:t>
            </a:r>
            <a:endParaRPr lang="ko-KR" altLang="en-US" sz="2000" dirty="0">
              <a:latin typeface="-윤고딕330" pitchFamily="18" charset="-127"/>
              <a:ea typeface="-윤고딕330" pitchFamily="18" charset="-127"/>
            </a:endParaRPr>
          </a:p>
        </p:txBody>
      </p:sp>
      <p:cxnSp>
        <p:nvCxnSpPr>
          <p:cNvPr id="26" name="직선 연결선 25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/>
          <p:cNvCxnSpPr>
            <a:stCxn id="15" idx="2"/>
            <a:endCxn id="16" idx="0"/>
          </p:cNvCxnSpPr>
          <p:nvPr/>
        </p:nvCxnSpPr>
        <p:spPr>
          <a:xfrm>
            <a:off x="6096001" y="1711512"/>
            <a:ext cx="0" cy="2559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>
            <a:stCxn id="16" idx="4"/>
            <a:endCxn id="20" idx="0"/>
          </p:cNvCxnSpPr>
          <p:nvPr/>
        </p:nvCxnSpPr>
        <p:spPr>
          <a:xfrm flipH="1">
            <a:off x="6096000" y="2554200"/>
            <a:ext cx="1" cy="2773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>
            <a:stCxn id="19" idx="4"/>
            <a:endCxn id="22" idx="0"/>
          </p:cNvCxnSpPr>
          <p:nvPr/>
        </p:nvCxnSpPr>
        <p:spPr>
          <a:xfrm>
            <a:off x="6096000" y="5167896"/>
            <a:ext cx="0" cy="2666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순서도: 판단 19"/>
          <p:cNvSpPr/>
          <p:nvPr/>
        </p:nvSpPr>
        <p:spPr>
          <a:xfrm>
            <a:off x="4943872" y="2831528"/>
            <a:ext cx="2304256" cy="576064"/>
          </a:xfrm>
          <a:prstGeom prst="flowChartDecisi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-윤고딕330" pitchFamily="18" charset="-127"/>
                <a:ea typeface="-윤고딕330" pitchFamily="18" charset="-127"/>
              </a:rPr>
              <a:t>Exist State?</a:t>
            </a:r>
            <a:endParaRPr lang="ko-KR" altLang="en-US" sz="1600" dirty="0">
              <a:latin typeface="-윤고딕330" pitchFamily="18" charset="-127"/>
              <a:ea typeface="-윤고딕330" pitchFamily="18" charset="-127"/>
            </a:endParaRPr>
          </a:p>
        </p:txBody>
      </p:sp>
      <p:cxnSp>
        <p:nvCxnSpPr>
          <p:cNvPr id="32" name="Shape 31"/>
          <p:cNvCxnSpPr>
            <a:stCxn id="20" idx="3"/>
            <a:endCxn id="17" idx="0"/>
          </p:cNvCxnSpPr>
          <p:nvPr/>
        </p:nvCxnSpPr>
        <p:spPr>
          <a:xfrm>
            <a:off x="7248128" y="3119560"/>
            <a:ext cx="2160240" cy="226728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직사각형 47"/>
          <p:cNvSpPr/>
          <p:nvPr/>
        </p:nvSpPr>
        <p:spPr>
          <a:xfrm>
            <a:off x="8256240" y="4138376"/>
            <a:ext cx="2304255" cy="5867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-윤고딕330" pitchFamily="18" charset="-127"/>
                <a:ea typeface="-윤고딕330" pitchFamily="18" charset="-127"/>
              </a:rPr>
              <a:t>Select Next State</a:t>
            </a:r>
            <a:endParaRPr lang="ko-KR" altLang="en-US" sz="2000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631504" y="2831528"/>
            <a:ext cx="2304255" cy="5867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altLang="ko-KR" sz="2000" dirty="0">
                <a:latin typeface="-윤고딕330" pitchFamily="18" charset="-127"/>
                <a:ea typeface="-윤고딕330" pitchFamily="18" charset="-127"/>
              </a:rPr>
              <a:t>Min / Max with Learned Graph</a:t>
            </a:r>
            <a:endParaRPr lang="ko-KR" altLang="en-US" sz="2000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31" name="순서도: 판단 30"/>
          <p:cNvSpPr/>
          <p:nvPr/>
        </p:nvSpPr>
        <p:spPr>
          <a:xfrm>
            <a:off x="1631504" y="3717032"/>
            <a:ext cx="2304256" cy="576064"/>
          </a:xfrm>
          <a:prstGeom prst="flowChartDecision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-윤고딕330" pitchFamily="18" charset="-127"/>
                <a:ea typeface="-윤고딕330" pitchFamily="18" charset="-127"/>
              </a:rPr>
              <a:t>Within Threshold?</a:t>
            </a:r>
            <a:endParaRPr lang="ko-KR" altLang="en-US" sz="1600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631504" y="4559720"/>
            <a:ext cx="2304255" cy="5867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latin typeface="-윤고딕330" pitchFamily="18" charset="-127"/>
                <a:ea typeface="-윤고딕330" pitchFamily="18" charset="-127"/>
              </a:rPr>
              <a:t>Select Next State</a:t>
            </a:r>
            <a:endParaRPr lang="ko-KR" altLang="en-US" sz="2000" dirty="0">
              <a:latin typeface="-윤고딕330" pitchFamily="18" charset="-127"/>
              <a:ea typeface="-윤고딕330" pitchFamily="18" charset="-127"/>
            </a:endParaRPr>
          </a:p>
        </p:txBody>
      </p:sp>
      <p:cxnSp>
        <p:nvCxnSpPr>
          <p:cNvPr id="39" name="직선 화살표 연결선 38"/>
          <p:cNvCxnSpPr>
            <a:stCxn id="20" idx="1"/>
            <a:endCxn id="25" idx="3"/>
          </p:cNvCxnSpPr>
          <p:nvPr/>
        </p:nvCxnSpPr>
        <p:spPr>
          <a:xfrm flipH="1">
            <a:off x="3935759" y="3119560"/>
            <a:ext cx="1008113" cy="53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stCxn id="25" idx="2"/>
            <a:endCxn id="31" idx="0"/>
          </p:cNvCxnSpPr>
          <p:nvPr/>
        </p:nvCxnSpPr>
        <p:spPr>
          <a:xfrm>
            <a:off x="2783632" y="3418296"/>
            <a:ext cx="0" cy="2987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직선 화살표 연결선 45"/>
          <p:cNvCxnSpPr>
            <a:stCxn id="31" idx="2"/>
            <a:endCxn id="33" idx="0"/>
          </p:cNvCxnSpPr>
          <p:nvPr/>
        </p:nvCxnSpPr>
        <p:spPr>
          <a:xfrm>
            <a:off x="2783632" y="4293096"/>
            <a:ext cx="0" cy="2666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>
            <a:stCxn id="33" idx="3"/>
            <a:endCxn id="19" idx="5"/>
          </p:cNvCxnSpPr>
          <p:nvPr/>
        </p:nvCxnSpPr>
        <p:spPr>
          <a:xfrm>
            <a:off x="3935759" y="4853104"/>
            <a:ext cx="1081459" cy="214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직선 화살표 연결선 55"/>
          <p:cNvCxnSpPr>
            <a:stCxn id="17" idx="2"/>
            <a:endCxn id="48" idx="0"/>
          </p:cNvCxnSpPr>
          <p:nvPr/>
        </p:nvCxnSpPr>
        <p:spPr>
          <a:xfrm>
            <a:off x="9408368" y="3933056"/>
            <a:ext cx="0" cy="2053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5" name="Shape 64"/>
          <p:cNvCxnSpPr>
            <a:stCxn id="48" idx="2"/>
            <a:endCxn id="19" idx="2"/>
          </p:cNvCxnSpPr>
          <p:nvPr/>
        </p:nvCxnSpPr>
        <p:spPr>
          <a:xfrm rot="5400000">
            <a:off x="8216891" y="3683035"/>
            <a:ext cx="149368" cy="2233587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2" name="Shape 71"/>
          <p:cNvCxnSpPr>
            <a:stCxn id="31" idx="3"/>
            <a:endCxn id="17" idx="1"/>
          </p:cNvCxnSpPr>
          <p:nvPr/>
        </p:nvCxnSpPr>
        <p:spPr>
          <a:xfrm flipV="1">
            <a:off x="3935760" y="3639672"/>
            <a:ext cx="4320480" cy="365392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85905" y="2771636"/>
            <a:ext cx="54194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-윤고딕330" pitchFamily="18" charset="-127"/>
                <a:ea typeface="-윤고딕330" pitchFamily="18" charset="-127"/>
              </a:rPr>
              <a:t>Yes</a:t>
            </a:r>
            <a:endParaRPr lang="ko-KR" altLang="en-US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8040216" y="2771636"/>
            <a:ext cx="47000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-윤고딕330" pitchFamily="18" charset="-127"/>
                <a:ea typeface="-윤고딕330" pitchFamily="18" charset="-127"/>
              </a:rPr>
              <a:t>No</a:t>
            </a:r>
            <a:endParaRPr lang="ko-KR" altLang="en-US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295800" y="3645024"/>
            <a:ext cx="47000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-윤고딕330" pitchFamily="18" charset="-127"/>
                <a:ea typeface="-윤고딕330" pitchFamily="18" charset="-127"/>
              </a:rPr>
              <a:t>No</a:t>
            </a:r>
            <a:endParaRPr lang="ko-KR" altLang="en-US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889761" y="4221088"/>
            <a:ext cx="54194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-윤고딕330" pitchFamily="18" charset="-127"/>
                <a:ea typeface="-윤고딕330" pitchFamily="18" charset="-127"/>
              </a:rPr>
              <a:t>Yes</a:t>
            </a:r>
            <a:endParaRPr lang="ko-KR" altLang="en-US" dirty="0">
              <a:latin typeface="-윤고딕330" pitchFamily="18" charset="-127"/>
              <a:ea typeface="-윤고딕330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404664"/>
            <a:ext cx="3057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게임 진행 과정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6" name="직선 연결선 25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그림 29" descr="KakaoTalk_20170517_21594553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10830" y="3043404"/>
            <a:ext cx="1901359" cy="1440000"/>
          </a:xfrm>
          <a:prstGeom prst="rect">
            <a:avLst/>
          </a:prstGeom>
        </p:spPr>
      </p:pic>
      <p:pic>
        <p:nvPicPr>
          <p:cNvPr id="34" name="그림 33" descr="KakaoTalk_20170517_233708533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957840" y="1243364"/>
            <a:ext cx="1921342" cy="1440000"/>
          </a:xfrm>
          <a:prstGeom prst="rect">
            <a:avLst/>
          </a:prstGeom>
        </p:spPr>
      </p:pic>
      <p:pic>
        <p:nvPicPr>
          <p:cNvPr id="35" name="그림 34" descr="KakaoTalk_20170517_233711542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311230" y="1243364"/>
            <a:ext cx="1925370" cy="1440000"/>
          </a:xfrm>
          <a:prstGeom prst="rect">
            <a:avLst/>
          </a:prstGeom>
        </p:spPr>
      </p:pic>
      <p:pic>
        <p:nvPicPr>
          <p:cNvPr id="36" name="그림 35" descr="KakaoTalk_20170517_23580235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34567" y="3043404"/>
            <a:ext cx="1916676" cy="1440000"/>
          </a:xfrm>
          <a:prstGeom prst="rect">
            <a:avLst/>
          </a:prstGeom>
        </p:spPr>
      </p:pic>
      <p:pic>
        <p:nvPicPr>
          <p:cNvPr id="37" name="그림 36" descr="KakaoTalk_20170517_235942875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911630" y="3043404"/>
            <a:ext cx="1909916" cy="1440000"/>
          </a:xfrm>
          <a:prstGeom prst="rect">
            <a:avLst/>
          </a:prstGeom>
        </p:spPr>
      </p:pic>
      <p:cxnSp>
        <p:nvCxnSpPr>
          <p:cNvPr id="38" name="직선 화살표 연결선 37"/>
          <p:cNvCxnSpPr>
            <a:stCxn id="36" idx="3"/>
            <a:endCxn id="30" idx="1"/>
          </p:cNvCxnSpPr>
          <p:nvPr/>
        </p:nvCxnSpPr>
        <p:spPr>
          <a:xfrm>
            <a:off x="2251243" y="3763404"/>
            <a:ext cx="459587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/>
          <p:cNvCxnSpPr>
            <a:stCxn id="30" idx="0"/>
            <a:endCxn id="34" idx="1"/>
          </p:cNvCxnSpPr>
          <p:nvPr/>
        </p:nvCxnSpPr>
        <p:spPr>
          <a:xfrm flipV="1">
            <a:off x="3661510" y="1963364"/>
            <a:ext cx="296330" cy="108004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>
            <a:stCxn id="34" idx="3"/>
            <a:endCxn id="35" idx="1"/>
          </p:cNvCxnSpPr>
          <p:nvPr/>
        </p:nvCxnSpPr>
        <p:spPr>
          <a:xfrm>
            <a:off x="5879182" y="1963364"/>
            <a:ext cx="43204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35" idx="3"/>
            <a:endCxn id="53" idx="0"/>
          </p:cNvCxnSpPr>
          <p:nvPr/>
        </p:nvCxnSpPr>
        <p:spPr>
          <a:xfrm>
            <a:off x="8236600" y="1963364"/>
            <a:ext cx="187097" cy="106568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/>
          <p:cNvCxnSpPr>
            <a:stCxn id="53" idx="2"/>
            <a:endCxn id="52" idx="3"/>
          </p:cNvCxnSpPr>
          <p:nvPr/>
        </p:nvCxnSpPr>
        <p:spPr>
          <a:xfrm flipH="1">
            <a:off x="7016532" y="4469050"/>
            <a:ext cx="1407165" cy="108020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/>
          <p:cNvCxnSpPr>
            <a:stCxn id="52" idx="1"/>
            <a:endCxn id="30" idx="2"/>
          </p:cNvCxnSpPr>
          <p:nvPr/>
        </p:nvCxnSpPr>
        <p:spPr>
          <a:xfrm flipH="1" flipV="1">
            <a:off x="3661510" y="4483404"/>
            <a:ext cx="1425584" cy="106584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>
            <a:stCxn id="53" idx="3"/>
            <a:endCxn id="37" idx="1"/>
          </p:cNvCxnSpPr>
          <p:nvPr/>
        </p:nvCxnSpPr>
        <p:spPr>
          <a:xfrm>
            <a:off x="9384036" y="3749050"/>
            <a:ext cx="527594" cy="1435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그림 51" descr="KakaoTalk_20170517_233713171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5087094" y="4829250"/>
            <a:ext cx="1929438" cy="1440000"/>
          </a:xfrm>
          <a:prstGeom prst="rect">
            <a:avLst/>
          </a:prstGeom>
        </p:spPr>
      </p:pic>
      <p:pic>
        <p:nvPicPr>
          <p:cNvPr id="53" name="그림 52" descr="KakaoTalk_20170517_233709750.pn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463358" y="3029050"/>
            <a:ext cx="1920678" cy="1440000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591008" y="4541058"/>
            <a:ext cx="14350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ctr"/>
            <a:r>
              <a:rPr lang="ko-KR" altLang="en-US" sz="2000" b="1" dirty="0">
                <a:latin typeface="-윤고딕330" pitchFamily="18" charset="-127"/>
                <a:ea typeface="-윤고딕330" pitchFamily="18" charset="-127"/>
              </a:rPr>
              <a:t>시작 화면</a:t>
            </a:r>
            <a:endParaRPr lang="en-US" altLang="ko-KR" sz="2000" b="1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 algn="ctr"/>
            <a:r>
              <a:rPr lang="ko-KR" altLang="en-US" sz="2000" b="1" dirty="0">
                <a:latin typeface="-윤고딕330" pitchFamily="18" charset="-127"/>
                <a:ea typeface="-윤고딕330" pitchFamily="18" charset="-127"/>
              </a:rPr>
              <a:t>상차림 선택</a:t>
            </a:r>
            <a:endParaRPr lang="en-US" altLang="ko-KR" sz="2000" b="1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0164396" y="4541058"/>
            <a:ext cx="14350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ctr"/>
            <a:r>
              <a:rPr lang="ko-KR" altLang="en-US" sz="2000" b="1" dirty="0">
                <a:latin typeface="-윤고딕330" pitchFamily="18" charset="-127"/>
                <a:ea typeface="-윤고딕330" pitchFamily="18" charset="-127"/>
              </a:rPr>
              <a:t>종료 화면</a:t>
            </a:r>
            <a:endParaRPr lang="en-US" altLang="ko-KR" sz="2000" b="1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 algn="ctr"/>
            <a:r>
              <a:rPr lang="ko-KR" altLang="en-US" sz="2000" b="1" dirty="0" err="1">
                <a:latin typeface="-윤고딕330" pitchFamily="18" charset="-127"/>
                <a:ea typeface="-윤고딕330" pitchFamily="18" charset="-127"/>
              </a:rPr>
              <a:t>재시작</a:t>
            </a:r>
            <a:endParaRPr lang="en-US" altLang="ko-KR" sz="2000" b="1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 algn="ctr"/>
            <a:r>
              <a:rPr lang="ko-KR" altLang="en-US" sz="2000" b="1" dirty="0">
                <a:latin typeface="-윤고딕330" pitchFamily="18" charset="-127"/>
                <a:ea typeface="-윤고딕330" pitchFamily="18" charset="-127"/>
              </a:rPr>
              <a:t>상차림 선택</a:t>
            </a:r>
            <a:endParaRPr lang="en-US" altLang="ko-KR" sz="2000" b="1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528342" y="4541058"/>
            <a:ext cx="1202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ctr"/>
            <a:r>
              <a:rPr lang="ko-KR" altLang="en-US" sz="2000" b="1" dirty="0">
                <a:latin typeface="-윤고딕330" pitchFamily="18" charset="-127"/>
                <a:ea typeface="-윤고딕330" pitchFamily="18" charset="-127"/>
              </a:rPr>
              <a:t>초기 화면</a:t>
            </a:r>
            <a:endParaRPr lang="en-US" altLang="ko-KR" sz="2000" b="1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223054" y="4541058"/>
            <a:ext cx="14318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ctr"/>
            <a:r>
              <a:rPr lang="ko-KR" altLang="en-US" sz="2000" b="1" dirty="0">
                <a:latin typeface="-윤고딕330" pitchFamily="18" charset="-127"/>
                <a:ea typeface="-윤고딕330" pitchFamily="18" charset="-127"/>
              </a:rPr>
              <a:t>공격 장면 </a:t>
            </a:r>
            <a:r>
              <a:rPr lang="en-US" altLang="ko-KR" sz="2000" b="1" dirty="0">
                <a:latin typeface="-윤고딕330" pitchFamily="18" charset="-127"/>
                <a:ea typeface="-윤고딕330" pitchFamily="18" charset="-127"/>
              </a:rPr>
              <a:t>2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1602531" y="1312892"/>
            <a:ext cx="23391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ctr"/>
            <a:r>
              <a:rPr lang="ko-KR" altLang="en-US" sz="2000" b="1" dirty="0">
                <a:latin typeface="-윤고딕330" pitchFamily="18" charset="-127"/>
                <a:ea typeface="-윤고딕330" pitchFamily="18" charset="-127"/>
              </a:rPr>
              <a:t>말 선택 후</a:t>
            </a:r>
            <a:endParaRPr lang="en-US" altLang="ko-KR" sz="2000" b="1" dirty="0">
              <a:latin typeface="-윤고딕330" pitchFamily="18" charset="-127"/>
              <a:ea typeface="-윤고딕330" pitchFamily="18" charset="-127"/>
            </a:endParaRPr>
          </a:p>
          <a:p>
            <a:pPr marL="457200" indent="-457200" algn="ctr"/>
            <a:r>
              <a:rPr lang="ko-KR" altLang="en-US" sz="2000" b="1" dirty="0">
                <a:latin typeface="-윤고딕330" pitchFamily="18" charset="-127"/>
                <a:ea typeface="-윤고딕330" pitchFamily="18" charset="-127"/>
              </a:rPr>
              <a:t>이동 가능 위치 표시</a:t>
            </a:r>
            <a:endParaRPr lang="en-US" altLang="ko-KR" sz="2000" b="1" dirty="0">
              <a:latin typeface="-윤고딕330" pitchFamily="18" charset="-127"/>
              <a:ea typeface="-윤고딕330" pitchFamily="18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8268945" y="1312892"/>
            <a:ext cx="14318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ctr"/>
            <a:r>
              <a:rPr lang="ko-KR" altLang="en-US" sz="2000" b="1" dirty="0">
                <a:latin typeface="-윤고딕330" pitchFamily="18" charset="-127"/>
                <a:ea typeface="-윤고딕330" pitchFamily="18" charset="-127"/>
              </a:rPr>
              <a:t>공격 장면 </a:t>
            </a:r>
            <a:r>
              <a:rPr lang="en-US" altLang="ko-KR" sz="2000" b="1" dirty="0">
                <a:latin typeface="-윤고딕330" pitchFamily="18" charset="-127"/>
                <a:ea typeface="-윤고딕330" pitchFamily="18" charset="-127"/>
              </a:rPr>
              <a:t>1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5343867" y="4365104"/>
            <a:ext cx="14318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ctr"/>
            <a:r>
              <a:rPr lang="ko-KR" altLang="en-US" sz="2000" b="1" dirty="0">
                <a:latin typeface="-윤고딕330" pitchFamily="18" charset="-127"/>
                <a:ea typeface="-윤고딕330" pitchFamily="18" charset="-127"/>
              </a:rPr>
              <a:t>공격 장면 </a:t>
            </a:r>
            <a:r>
              <a:rPr lang="en-US" altLang="ko-KR" sz="2000" b="1" dirty="0">
                <a:latin typeface="-윤고딕330" pitchFamily="18" charset="-127"/>
                <a:ea typeface="-윤고딕330" pitchFamily="18" charset="-127"/>
              </a:rPr>
              <a:t>3</a:t>
            </a:r>
          </a:p>
        </p:txBody>
      </p: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="" xmlns:a16="http://schemas.microsoft.com/office/drawing/2014/main" id="{8AB4D6FF-498D-48CB-B8E8-3DA80E96163D}"/>
              </a:ext>
            </a:extLst>
          </p:cNvPr>
          <p:cNvSpPr/>
          <p:nvPr/>
        </p:nvSpPr>
        <p:spPr>
          <a:xfrm>
            <a:off x="3647728" y="5324643"/>
            <a:ext cx="1768822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바른돋움OTFPro 1" pitchFamily="50" charset="-127"/>
              <a:ea typeface="바른돋움OTFPro 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9A519B5-3150-44EA-8A0B-DD9AA9707BFE}"/>
              </a:ext>
            </a:extLst>
          </p:cNvPr>
          <p:cNvSpPr txBox="1"/>
          <p:nvPr/>
        </p:nvSpPr>
        <p:spPr>
          <a:xfrm>
            <a:off x="3313828" y="5324643"/>
            <a:ext cx="5564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젊은 연령층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을 겨냥한 </a:t>
            </a:r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VR 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서비스</a:t>
            </a:r>
          </a:p>
        </p:txBody>
      </p:sp>
      <p:pic>
        <p:nvPicPr>
          <p:cNvPr id="2052" name="Picture 4" descr="이미지 검색결과">
            <a:extLst>
              <a:ext uri="{FF2B5EF4-FFF2-40B4-BE49-F238E27FC236}">
                <a16:creationId xmlns="" xmlns:a16="http://schemas.microsoft.com/office/drawing/2014/main" id="{C0C10F22-605C-42EA-880E-A6946AB1D5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2781" b="15422"/>
          <a:stretch/>
        </p:blipFill>
        <p:spPr bwMode="auto">
          <a:xfrm>
            <a:off x="1346250" y="2486919"/>
            <a:ext cx="4503723" cy="2487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VR에 대한 이미지 검색결과">
            <a:extLst>
              <a:ext uri="{FF2B5EF4-FFF2-40B4-BE49-F238E27FC236}">
                <a16:creationId xmlns="" xmlns:a16="http://schemas.microsoft.com/office/drawing/2014/main" id="{C427DDFE-042A-4BB1-9A8A-1225FDF4A3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9286" y="2276872"/>
            <a:ext cx="4176464" cy="269731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67878" y="622429"/>
            <a:ext cx="22076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개발 배경 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127448" y="1628800"/>
            <a:ext cx="62953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2000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년 전 장기와 첨단기술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VR</a:t>
            </a:r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의 융합  </a:t>
            </a:r>
          </a:p>
        </p:txBody>
      </p:sp>
    </p:spTree>
    <p:extLst>
      <p:ext uri="{BB962C8B-B14F-4D97-AF65-F5344CB8AC3E}">
        <p14:creationId xmlns="" xmlns:p14="http://schemas.microsoft.com/office/powerpoint/2010/main" val="182770875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" name="표 28">
            <a:extLst>
              <a:ext uri="{FF2B5EF4-FFF2-40B4-BE49-F238E27FC236}">
                <a16:creationId xmlns="" xmlns:a16="http://schemas.microsoft.com/office/drawing/2014/main" id="{02D4948C-07A2-42BD-91B5-C346B4E11C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577355093"/>
              </p:ext>
            </p:extLst>
          </p:nvPr>
        </p:nvGraphicFramePr>
        <p:xfrm>
          <a:off x="1559496" y="1754088"/>
          <a:ext cx="9145014" cy="426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9450">
                  <a:extLst>
                    <a:ext uri="{9D8B030D-6E8A-4147-A177-3AD203B41FA5}">
                      <a16:colId xmlns="" xmlns:a16="http://schemas.microsoft.com/office/drawing/2014/main" val="434893033"/>
                    </a:ext>
                  </a:extLst>
                </a:gridCol>
                <a:gridCol w="2908140">
                  <a:extLst>
                    <a:ext uri="{9D8B030D-6E8A-4147-A177-3AD203B41FA5}">
                      <a16:colId xmlns="" xmlns:a16="http://schemas.microsoft.com/office/drawing/2014/main" val="2819240271"/>
                    </a:ext>
                  </a:extLst>
                </a:gridCol>
                <a:gridCol w="51592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51592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515928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515928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515928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515928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515928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  <a:gridCol w="515928">
                  <a:extLst>
                    <a:ext uri="{9D8B030D-6E8A-4147-A177-3AD203B41FA5}">
                      <a16:colId xmlns="" xmlns:a16="http://schemas.microsoft.com/office/drawing/2014/main" val="20009"/>
                    </a:ext>
                  </a:extLst>
                </a:gridCol>
              </a:tblGrid>
              <a:tr h="19545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요구사항 분석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이슈 분석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826411801"/>
                  </a:ext>
                </a:extLst>
              </a:tr>
              <a:tr h="19545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아이디어 구상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82604974"/>
                  </a:ext>
                </a:extLst>
              </a:tr>
              <a:tr h="201216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관련분야</a:t>
                      </a:r>
                      <a:r>
                        <a:rPr lang="ko-KR" altLang="en-US" sz="1400" baseline="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 연구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기계학습 연구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57950657"/>
                  </a:ext>
                </a:extLst>
              </a:tr>
              <a:tr h="19545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관련 장기 게임 연구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954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설계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시스템 설계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9545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구현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Parser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19545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Graph Generator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19545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Game</a:t>
                      </a:r>
                      <a:r>
                        <a:rPr lang="en-US" altLang="ko-KR" sz="1400" baseline="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 Data Learner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19545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Next Move Selector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19545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Unity Interface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19545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테스트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시스템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19545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시스템 보완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19545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결과물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논문 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19545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공모전 발표 준비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V</a:t>
                      </a:r>
                      <a:endParaRPr lang="ko-KR" altLang="en-US" sz="14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67878" y="404664"/>
            <a:ext cx="30572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개발 진행 일정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6" name="직선 연결선 25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모서리가 둥근 직사각형 42">
            <a:extLst>
              <a:ext uri="{FF2B5EF4-FFF2-40B4-BE49-F238E27FC236}">
                <a16:creationId xmlns="" xmlns:a16="http://schemas.microsoft.com/office/drawing/2014/main" id="{716B7E89-F741-4F8C-B0A8-B21698914751}"/>
              </a:ext>
            </a:extLst>
          </p:cNvPr>
          <p:cNvSpPr/>
          <p:nvPr/>
        </p:nvSpPr>
        <p:spPr>
          <a:xfrm>
            <a:off x="10182226" y="1340768"/>
            <a:ext cx="533400" cy="36003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spc="-15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8</a:t>
            </a:r>
          </a:p>
        </p:txBody>
      </p:sp>
      <p:sp>
        <p:nvSpPr>
          <p:cNvPr id="31" name="모서리가 둥근 직사각형 42">
            <a:extLst>
              <a:ext uri="{FF2B5EF4-FFF2-40B4-BE49-F238E27FC236}">
                <a16:creationId xmlns="" xmlns:a16="http://schemas.microsoft.com/office/drawing/2014/main" id="{FF215D82-90F6-41B0-931E-0F9987EA5EDF}"/>
              </a:ext>
            </a:extLst>
          </p:cNvPr>
          <p:cNvSpPr/>
          <p:nvPr/>
        </p:nvSpPr>
        <p:spPr>
          <a:xfrm>
            <a:off x="1565845" y="1340768"/>
            <a:ext cx="2101279" cy="36003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항목</a:t>
            </a:r>
            <a:endParaRPr lang="en-US" altLang="ko-KR" sz="16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2" name="모서리가 둥근 직사각형 42">
            <a:extLst>
              <a:ext uri="{FF2B5EF4-FFF2-40B4-BE49-F238E27FC236}">
                <a16:creationId xmlns="" xmlns:a16="http://schemas.microsoft.com/office/drawing/2014/main" id="{E8E73172-3107-40AA-AAE2-8FFDAACC22EC}"/>
              </a:ext>
            </a:extLst>
          </p:cNvPr>
          <p:cNvSpPr/>
          <p:nvPr/>
        </p:nvSpPr>
        <p:spPr>
          <a:xfrm>
            <a:off x="3705224" y="1340768"/>
            <a:ext cx="2894831" cy="36003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ko-KR" altLang="en-US" sz="16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세부내용</a:t>
            </a:r>
            <a:endParaRPr lang="en-US" altLang="ko-KR" sz="16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64" name="모서리가 둥근 직사각형 42">
            <a:extLst>
              <a:ext uri="{FF2B5EF4-FFF2-40B4-BE49-F238E27FC236}">
                <a16:creationId xmlns="" xmlns:a16="http://schemas.microsoft.com/office/drawing/2014/main" id="{716B7E89-F741-4F8C-B0A8-B21698914751}"/>
              </a:ext>
            </a:extLst>
          </p:cNvPr>
          <p:cNvSpPr/>
          <p:nvPr/>
        </p:nvSpPr>
        <p:spPr>
          <a:xfrm>
            <a:off x="9665272" y="1340768"/>
            <a:ext cx="533400" cy="36003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spc="-15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7</a:t>
            </a:r>
          </a:p>
        </p:txBody>
      </p:sp>
      <p:sp>
        <p:nvSpPr>
          <p:cNvPr id="65" name="모서리가 둥근 직사각형 42">
            <a:extLst>
              <a:ext uri="{FF2B5EF4-FFF2-40B4-BE49-F238E27FC236}">
                <a16:creationId xmlns="" xmlns:a16="http://schemas.microsoft.com/office/drawing/2014/main" id="{716B7E89-F741-4F8C-B0A8-B21698914751}"/>
              </a:ext>
            </a:extLst>
          </p:cNvPr>
          <p:cNvSpPr/>
          <p:nvPr/>
        </p:nvSpPr>
        <p:spPr>
          <a:xfrm>
            <a:off x="9150922" y="1340768"/>
            <a:ext cx="533400" cy="36003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spc="-15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6</a:t>
            </a:r>
          </a:p>
        </p:txBody>
      </p:sp>
      <p:sp>
        <p:nvSpPr>
          <p:cNvPr id="66" name="모서리가 둥근 직사각형 42">
            <a:extLst>
              <a:ext uri="{FF2B5EF4-FFF2-40B4-BE49-F238E27FC236}">
                <a16:creationId xmlns="" xmlns:a16="http://schemas.microsoft.com/office/drawing/2014/main" id="{716B7E89-F741-4F8C-B0A8-B21698914751}"/>
              </a:ext>
            </a:extLst>
          </p:cNvPr>
          <p:cNvSpPr/>
          <p:nvPr/>
        </p:nvSpPr>
        <p:spPr>
          <a:xfrm>
            <a:off x="8627047" y="1340768"/>
            <a:ext cx="533400" cy="36003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spc="-15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5</a:t>
            </a:r>
          </a:p>
        </p:txBody>
      </p:sp>
      <p:sp>
        <p:nvSpPr>
          <p:cNvPr id="67" name="모서리가 둥근 직사각형 42">
            <a:extLst>
              <a:ext uri="{FF2B5EF4-FFF2-40B4-BE49-F238E27FC236}">
                <a16:creationId xmlns="" xmlns:a16="http://schemas.microsoft.com/office/drawing/2014/main" id="{716B7E89-F741-4F8C-B0A8-B21698914751}"/>
              </a:ext>
            </a:extLst>
          </p:cNvPr>
          <p:cNvSpPr/>
          <p:nvPr/>
        </p:nvSpPr>
        <p:spPr>
          <a:xfrm>
            <a:off x="8112697" y="1340768"/>
            <a:ext cx="533400" cy="36003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spc="-15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4</a:t>
            </a:r>
          </a:p>
        </p:txBody>
      </p:sp>
      <p:sp>
        <p:nvSpPr>
          <p:cNvPr id="68" name="모서리가 둥근 직사각형 42">
            <a:extLst>
              <a:ext uri="{FF2B5EF4-FFF2-40B4-BE49-F238E27FC236}">
                <a16:creationId xmlns="" xmlns:a16="http://schemas.microsoft.com/office/drawing/2014/main" id="{716B7E89-F741-4F8C-B0A8-B21698914751}"/>
              </a:ext>
            </a:extLst>
          </p:cNvPr>
          <p:cNvSpPr/>
          <p:nvPr/>
        </p:nvSpPr>
        <p:spPr>
          <a:xfrm>
            <a:off x="7598347" y="1340768"/>
            <a:ext cx="533400" cy="36003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spc="-15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3</a:t>
            </a:r>
          </a:p>
        </p:txBody>
      </p:sp>
      <p:sp>
        <p:nvSpPr>
          <p:cNvPr id="69" name="모서리가 둥근 직사각형 42">
            <a:extLst>
              <a:ext uri="{FF2B5EF4-FFF2-40B4-BE49-F238E27FC236}">
                <a16:creationId xmlns="" xmlns:a16="http://schemas.microsoft.com/office/drawing/2014/main" id="{716B7E89-F741-4F8C-B0A8-B21698914751}"/>
              </a:ext>
            </a:extLst>
          </p:cNvPr>
          <p:cNvSpPr/>
          <p:nvPr/>
        </p:nvSpPr>
        <p:spPr>
          <a:xfrm>
            <a:off x="7093522" y="1340768"/>
            <a:ext cx="533400" cy="36003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spc="-15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</a:p>
        </p:txBody>
      </p:sp>
      <p:sp>
        <p:nvSpPr>
          <p:cNvPr id="70" name="모서리가 둥근 직사각형 42">
            <a:extLst>
              <a:ext uri="{FF2B5EF4-FFF2-40B4-BE49-F238E27FC236}">
                <a16:creationId xmlns="" xmlns:a16="http://schemas.microsoft.com/office/drawing/2014/main" id="{716B7E89-F741-4F8C-B0A8-B21698914751}"/>
              </a:ext>
            </a:extLst>
          </p:cNvPr>
          <p:cNvSpPr/>
          <p:nvPr/>
        </p:nvSpPr>
        <p:spPr>
          <a:xfrm>
            <a:off x="6579172" y="1340768"/>
            <a:ext cx="533400" cy="36003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spc="-15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</a:p>
        </p:txBody>
      </p: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404664"/>
            <a:ext cx="3906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프로젝트 업무 분담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6" name="직선 연결선 25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표 15">
            <a:extLst>
              <a:ext uri="{FF2B5EF4-FFF2-40B4-BE49-F238E27FC236}">
                <a16:creationId xmlns="" xmlns:a16="http://schemas.microsoft.com/office/drawing/2014/main" id="{E2A78FB3-EAEF-4BC4-B1EE-3B107BFD35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58910948"/>
              </p:ext>
            </p:extLst>
          </p:nvPr>
        </p:nvGraphicFramePr>
        <p:xfrm>
          <a:off x="1631504" y="2060848"/>
          <a:ext cx="8846579" cy="31742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2574">
                  <a:extLst>
                    <a:ext uri="{9D8B030D-6E8A-4147-A177-3AD203B41FA5}">
                      <a16:colId xmlns="" xmlns:a16="http://schemas.microsoft.com/office/drawing/2014/main" val="434893033"/>
                    </a:ext>
                  </a:extLst>
                </a:gridCol>
                <a:gridCol w="6644005">
                  <a:extLst>
                    <a:ext uri="{9D8B030D-6E8A-4147-A177-3AD203B41FA5}">
                      <a16:colId xmlns="" xmlns:a16="http://schemas.microsoft.com/office/drawing/2014/main" val="2819240271"/>
                    </a:ext>
                  </a:extLst>
                </a:gridCol>
              </a:tblGrid>
              <a:tr h="431859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2734845601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김 영 호 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(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팀장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)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사전 관련 분야 연구 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/ 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학습 알고리즘 개발 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/ 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수 선택 알고리즘 개발</a:t>
                      </a:r>
                      <a:endParaRPr lang="en-US" altLang="ko-KR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826411801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민 동 </a:t>
                      </a:r>
                      <a:r>
                        <a:rPr lang="ko-KR" altLang="en-US" dirty="0" err="1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엽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사전 관련 분야 연구 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/ </a:t>
                      </a:r>
                      <a:r>
                        <a:rPr lang="ko-KR" altLang="en-US" dirty="0" err="1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유니티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 인터페이스 개발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882604974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박 기 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기보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 데이터 처리 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/ 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학습 알고리즘 개발 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/ 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수 선택 알고리즘 개발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357950657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이 승 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그래프 구조 개발 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/ 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서버 통신 프로세스 개발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119609996"/>
                  </a:ext>
                </a:extLst>
              </a:tr>
              <a:tr h="5484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장 명 </a:t>
                      </a:r>
                      <a:r>
                        <a:rPr lang="ko-KR" altLang="en-US" dirty="0" err="1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규</a:t>
                      </a:r>
                      <a:endParaRPr lang="ko-KR" altLang="en-US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PM / 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시스템 설계 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/ 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논문 작성 </a:t>
                      </a:r>
                      <a:r>
                        <a:rPr lang="en-US" altLang="ko-KR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/ </a:t>
                      </a:r>
                      <a:r>
                        <a:rPr lang="ko-KR" altLang="en-US" dirty="0">
                          <a:latin typeface="-윤고딕320" panose="02030504000101010101" pitchFamily="18" charset="-127"/>
                          <a:ea typeface="-윤고딕320" panose="02030504000101010101" pitchFamily="18" charset="-127"/>
                        </a:rPr>
                        <a:t>발표</a:t>
                      </a:r>
                      <a:endParaRPr lang="en-US" altLang="ko-KR" dirty="0">
                        <a:latin typeface="-윤고딕320" panose="02030504000101010101" pitchFamily="18" charset="-127"/>
                        <a:ea typeface="-윤고딕32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DCDCD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46095888"/>
                  </a:ext>
                </a:extLst>
              </a:tr>
            </a:tbl>
          </a:graphicData>
        </a:graphic>
      </p:graphicFrame>
      <p:grpSp>
        <p:nvGrpSpPr>
          <p:cNvPr id="17" name="그룹 16">
            <a:extLst>
              <a:ext uri="{FF2B5EF4-FFF2-40B4-BE49-F238E27FC236}">
                <a16:creationId xmlns="" xmlns:a16="http://schemas.microsoft.com/office/drawing/2014/main" id="{7AF471F7-6C84-4AA4-BA2C-CCC4B7826559}"/>
              </a:ext>
            </a:extLst>
          </p:cNvPr>
          <p:cNvGrpSpPr/>
          <p:nvPr/>
        </p:nvGrpSpPr>
        <p:grpSpPr>
          <a:xfrm>
            <a:off x="1681515" y="1988840"/>
            <a:ext cx="8765766" cy="504057"/>
            <a:chOff x="2096818" y="1556792"/>
            <a:chExt cx="8765766" cy="504057"/>
          </a:xfrm>
        </p:grpSpPr>
        <p:sp>
          <p:nvSpPr>
            <p:cNvPr id="18" name="모서리가 둥근 직사각형 42">
              <a:extLst>
                <a:ext uri="{FF2B5EF4-FFF2-40B4-BE49-F238E27FC236}">
                  <a16:creationId xmlns="" xmlns:a16="http://schemas.microsoft.com/office/drawing/2014/main" id="{0AA87A8E-42A1-49D9-8AFF-AA01508349F4}"/>
                </a:ext>
              </a:extLst>
            </p:cNvPr>
            <p:cNvSpPr/>
            <p:nvPr/>
          </p:nvSpPr>
          <p:spPr>
            <a:xfrm>
              <a:off x="2096818" y="1556793"/>
              <a:ext cx="2141353" cy="504056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이름</a:t>
              </a:r>
              <a:endParaRPr lang="en-US" altLang="ko-KR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9" name="모서리가 둥근 직사각형 42">
              <a:extLst>
                <a:ext uri="{FF2B5EF4-FFF2-40B4-BE49-F238E27FC236}">
                  <a16:creationId xmlns="" xmlns:a16="http://schemas.microsoft.com/office/drawing/2014/main" id="{EE768807-EA5F-4FC2-8C88-75A77C586047}"/>
                </a:ext>
              </a:extLst>
            </p:cNvPr>
            <p:cNvSpPr/>
            <p:nvPr/>
          </p:nvSpPr>
          <p:spPr>
            <a:xfrm>
              <a:off x="4296229" y="1556792"/>
              <a:ext cx="6566355" cy="504056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역할</a:t>
              </a:r>
              <a:endParaRPr lang="en-US" altLang="ko-KR" sz="20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중국 png에 대한 이미지 검색결과">
            <a:extLst>
              <a:ext uri="{FF2B5EF4-FFF2-40B4-BE49-F238E27FC236}">
                <a16:creationId xmlns="" xmlns:a16="http://schemas.microsoft.com/office/drawing/2014/main" id="{96FD3161-6ADF-417C-9148-0AFB737ED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50000" contrast="-7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464" y="2541827"/>
            <a:ext cx="2291278" cy="159444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67878" y="622429"/>
            <a:ext cx="46554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관련 연구 및 시장 현황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127448" y="1628800"/>
            <a:ext cx="6548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아직 시작 단계 수준인 인공지능 장기 게임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3FB1CADE-8894-4E6F-B109-CA18E1C706EA}"/>
              </a:ext>
            </a:extLst>
          </p:cNvPr>
          <p:cNvGrpSpPr/>
          <p:nvPr/>
        </p:nvGrpSpPr>
        <p:grpSpPr>
          <a:xfrm>
            <a:off x="3863752" y="2487082"/>
            <a:ext cx="7992888" cy="1743292"/>
            <a:chOff x="6096000" y="2683064"/>
            <a:chExt cx="7992888" cy="1743292"/>
          </a:xfrm>
        </p:grpSpPr>
        <p:grpSp>
          <p:nvGrpSpPr>
            <p:cNvPr id="4" name="그룹 3">
              <a:extLst>
                <a:ext uri="{FF2B5EF4-FFF2-40B4-BE49-F238E27FC236}">
                  <a16:creationId xmlns="" xmlns:a16="http://schemas.microsoft.com/office/drawing/2014/main" id="{97D199F1-D633-4BDE-AB7F-B7D14E96B0BA}"/>
                </a:ext>
              </a:extLst>
            </p:cNvPr>
            <p:cNvGrpSpPr/>
            <p:nvPr/>
          </p:nvGrpSpPr>
          <p:grpSpPr>
            <a:xfrm>
              <a:off x="6096000" y="2683064"/>
              <a:ext cx="4486597" cy="1153136"/>
              <a:chOff x="1405433" y="4089886"/>
              <a:chExt cx="4486597" cy="1153136"/>
            </a:xfrm>
          </p:grpSpPr>
          <p:sp>
            <p:nvSpPr>
              <p:cNvPr id="54" name="직사각형 53">
                <a:extLst>
                  <a:ext uri="{FF2B5EF4-FFF2-40B4-BE49-F238E27FC236}">
                    <a16:creationId xmlns="" xmlns:a16="http://schemas.microsoft.com/office/drawing/2014/main" id="{267F719D-02A2-4335-AB56-E9B6A8007593}"/>
                  </a:ext>
                </a:extLst>
              </p:cNvPr>
              <p:cNvSpPr/>
              <p:nvPr/>
            </p:nvSpPr>
            <p:spPr>
              <a:xfrm>
                <a:off x="3480678" y="4286998"/>
                <a:ext cx="1562810" cy="36613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바른돋움OTFPro 1" pitchFamily="50" charset="-127"/>
                  <a:ea typeface="바른돋움OTFPro 1" pitchFamily="50" charset="-127"/>
                </a:endParaRPr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="" xmlns:a16="http://schemas.microsoft.com/office/drawing/2014/main" id="{35D68E4E-FEBF-4AC1-A4D8-96B2B0A70EE6}"/>
                  </a:ext>
                </a:extLst>
              </p:cNvPr>
              <p:cNvSpPr/>
              <p:nvPr/>
            </p:nvSpPr>
            <p:spPr>
              <a:xfrm>
                <a:off x="1405433" y="4089886"/>
                <a:ext cx="4486597" cy="11531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44" indent="-285744">
                  <a:lnSpc>
                    <a:spcPct val="150000"/>
                  </a:lnSpc>
                  <a:buFont typeface="Arial" pitchFamily="34" charset="0"/>
                  <a:buChar char="•"/>
                </a:pPr>
                <a:r>
                  <a:rPr lang="en-US" altLang="ko-KR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40" panose="02030504000101010101" pitchFamily="18" charset="-127"/>
                    <a:ea typeface="-윤고딕340" panose="02030504000101010101" pitchFamily="18" charset="-127"/>
                  </a:rPr>
                  <a:t>DB</a:t>
                </a:r>
                <a:r>
                  <a:rPr lang="ko-KR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를 이용한 </a:t>
                </a:r>
                <a:r>
                  <a:rPr lang="ko-KR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통계적 접근 </a:t>
                </a:r>
                <a:r>
                  <a:rPr lang="ko-KR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방법</a:t>
                </a:r>
                <a:endParaRPr lang="en-US" altLang="ko-KR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  <a:p>
                <a:pPr marL="285744" indent="-285744">
                  <a:lnSpc>
                    <a:spcPct val="150000"/>
                  </a:lnSpc>
                  <a:buFont typeface="Arial" pitchFamily="34" charset="0"/>
                  <a:buChar char="•"/>
                </a:pPr>
                <a:r>
                  <a:rPr lang="ko-KR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패배한 경로로 다시 가지 않음</a:t>
                </a:r>
                <a:endParaRPr lang="ko-KR" altLang="en-US" sz="2400" dirty="0">
                  <a:solidFill>
                    <a:schemeClr val="bg1">
                      <a:lumMod val="50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  <p:grpSp>
          <p:nvGrpSpPr>
            <p:cNvPr id="5" name="그룹 4">
              <a:extLst>
                <a:ext uri="{FF2B5EF4-FFF2-40B4-BE49-F238E27FC236}">
                  <a16:creationId xmlns="" xmlns:a16="http://schemas.microsoft.com/office/drawing/2014/main" id="{6FA2A226-54DF-4DB0-B9F3-031362B899F7}"/>
                </a:ext>
              </a:extLst>
            </p:cNvPr>
            <p:cNvGrpSpPr/>
            <p:nvPr/>
          </p:nvGrpSpPr>
          <p:grpSpPr>
            <a:xfrm>
              <a:off x="6096000" y="3780025"/>
              <a:ext cx="7992888" cy="646331"/>
              <a:chOff x="3550782" y="4753707"/>
              <a:chExt cx="7992888" cy="646331"/>
            </a:xfrm>
          </p:grpSpPr>
          <p:sp>
            <p:nvSpPr>
              <p:cNvPr id="56" name="직사각형 55">
                <a:extLst>
                  <a:ext uri="{FF2B5EF4-FFF2-40B4-BE49-F238E27FC236}">
                    <a16:creationId xmlns="" xmlns:a16="http://schemas.microsoft.com/office/drawing/2014/main" id="{8E2D697B-7794-4E2A-BDEC-EB3A73E8C477}"/>
                  </a:ext>
                </a:extLst>
              </p:cNvPr>
              <p:cNvSpPr/>
              <p:nvPr/>
            </p:nvSpPr>
            <p:spPr>
              <a:xfrm>
                <a:off x="9599454" y="4952311"/>
                <a:ext cx="1296144" cy="366138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바른돋움OTFPro 1" pitchFamily="50" charset="-127"/>
                  <a:ea typeface="바른돋움OTFPro 1" pitchFamily="50" charset="-127"/>
                </a:endParaRPr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="" xmlns:a16="http://schemas.microsoft.com/office/drawing/2014/main" id="{BA5AB547-DDBF-446E-8267-96851FF4C8D6}"/>
                  </a:ext>
                </a:extLst>
              </p:cNvPr>
              <p:cNvSpPr/>
              <p:nvPr/>
            </p:nvSpPr>
            <p:spPr>
              <a:xfrm>
                <a:off x="3550782" y="4753707"/>
                <a:ext cx="7992888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44" indent="-285744">
                  <a:lnSpc>
                    <a:spcPct val="150000"/>
                  </a:lnSpc>
                  <a:buFont typeface="Arial" pitchFamily="34" charset="0"/>
                  <a:buChar char="•"/>
                </a:pPr>
                <a:r>
                  <a:rPr lang="ko-KR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알고리즘간의 지속적인 대국</a:t>
                </a:r>
                <a:r>
                  <a:rPr lang="en-US" altLang="ko-KR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</a:t>
                </a:r>
                <a:r>
                  <a:rPr lang="ko-KR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→ 학습 시간이 </a:t>
                </a:r>
                <a:r>
                  <a:rPr lang="ko-KR" altLang="en-US" sz="2400" dirty="0"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오래 걸림</a:t>
                </a:r>
              </a:p>
            </p:txBody>
          </p:sp>
        </p:grpSp>
      </p:grp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8EFE9C71-DD56-41ED-94F5-A2ADC76680B5}"/>
              </a:ext>
            </a:extLst>
          </p:cNvPr>
          <p:cNvSpPr txBox="1"/>
          <p:nvPr/>
        </p:nvSpPr>
        <p:spPr>
          <a:xfrm>
            <a:off x="7676036" y="1690355"/>
            <a:ext cx="36970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-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중국</a:t>
            </a:r>
            <a:endParaRPr lang="ko-KR" altLang="en-US" sz="2000" dirty="0"/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9B05869C-88E9-470F-A09D-59CCEB2EA2AE}"/>
              </a:ext>
            </a:extLst>
          </p:cNvPr>
          <p:cNvSpPr/>
          <p:nvPr/>
        </p:nvSpPr>
        <p:spPr>
          <a:xfrm>
            <a:off x="1955540" y="4790748"/>
            <a:ext cx="8280920" cy="936104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장기 게임에 기계학습 알고리즘 도입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0258732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="" xmlns:a16="http://schemas.microsoft.com/office/drawing/2014/main" id="{1B45E681-D576-49F0-A4B0-24C049740DD1}"/>
              </a:ext>
            </a:extLst>
          </p:cNvPr>
          <p:cNvSpPr/>
          <p:nvPr/>
        </p:nvSpPr>
        <p:spPr>
          <a:xfrm>
            <a:off x="1487488" y="5233014"/>
            <a:ext cx="2808312" cy="5188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바른돋움OTFPro 1" pitchFamily="50" charset="-127"/>
              <a:ea typeface="바른돋움OTFPro 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9A519B5-3150-44EA-8A0B-DD9AA9707BFE}"/>
              </a:ext>
            </a:extLst>
          </p:cNvPr>
          <p:cNvSpPr txBox="1"/>
          <p:nvPr/>
        </p:nvSpPr>
        <p:spPr>
          <a:xfrm>
            <a:off x="1406901" y="5228619"/>
            <a:ext cx="3735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기계학습 알고리즘 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도입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67878" y="622429"/>
            <a:ext cx="20457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개발 목표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127448" y="1628800"/>
            <a:ext cx="64235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장기 게임에 인공지능 학습 알고리즘 도입</a:t>
            </a:r>
          </a:p>
        </p:txBody>
      </p:sp>
      <p:grpSp>
        <p:nvGrpSpPr>
          <p:cNvPr id="2055" name="그룹 2054">
            <a:extLst>
              <a:ext uri="{FF2B5EF4-FFF2-40B4-BE49-F238E27FC236}">
                <a16:creationId xmlns="" xmlns:a16="http://schemas.microsoft.com/office/drawing/2014/main" id="{C1EE531D-5B03-4B38-8A0A-A1C358530784}"/>
              </a:ext>
            </a:extLst>
          </p:cNvPr>
          <p:cNvGrpSpPr/>
          <p:nvPr/>
        </p:nvGrpSpPr>
        <p:grpSpPr>
          <a:xfrm>
            <a:off x="1308426" y="2692254"/>
            <a:ext cx="9535274" cy="1473493"/>
            <a:chOff x="1919535" y="2692254"/>
            <a:chExt cx="9535274" cy="1473493"/>
          </a:xfrm>
        </p:grpSpPr>
        <p:sp>
          <p:nvSpPr>
            <p:cNvPr id="42" name="직사각형 41">
              <a:extLst>
                <a:ext uri="{FF2B5EF4-FFF2-40B4-BE49-F238E27FC236}">
                  <a16:creationId xmlns="" xmlns:a16="http://schemas.microsoft.com/office/drawing/2014/main" id="{1EEBB5F3-09A8-469B-9CF9-238CE9122CDA}"/>
                </a:ext>
              </a:extLst>
            </p:cNvPr>
            <p:cNvSpPr/>
            <p:nvPr/>
          </p:nvSpPr>
          <p:spPr>
            <a:xfrm>
              <a:off x="9555297" y="2996952"/>
              <a:ext cx="1797287" cy="83356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바른돋움OTFPro 1" pitchFamily="50" charset="-127"/>
                <a:ea typeface="바른돋움OTFPro 1" pitchFamily="50" charset="-127"/>
              </a:endParaRPr>
            </a:p>
          </p:txBody>
        </p:sp>
        <p:sp>
          <p:nvSpPr>
            <p:cNvPr id="2051" name="TextBox 2050">
              <a:extLst>
                <a:ext uri="{FF2B5EF4-FFF2-40B4-BE49-F238E27FC236}">
                  <a16:creationId xmlns="" xmlns:a16="http://schemas.microsoft.com/office/drawing/2014/main" id="{BE0025CB-396A-4CE8-BF4B-2CFB7133E3DC}"/>
                </a:ext>
              </a:extLst>
            </p:cNvPr>
            <p:cNvSpPr txBox="1"/>
            <p:nvPr/>
          </p:nvSpPr>
          <p:spPr>
            <a:xfrm>
              <a:off x="9515421" y="3019599"/>
              <a:ext cx="193938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spc="-300" dirty="0"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50%</a:t>
              </a:r>
              <a:r>
                <a:rPr lang="ko-KR" altLang="en-US" sz="4400" b="1" spc="-300" dirty="0">
                  <a:latin typeface="휴먼둥근헤드라인" panose="02030504000101010101" pitchFamily="18" charset="-127"/>
                  <a:ea typeface="휴먼둥근헤드라인" panose="02030504000101010101" pitchFamily="18" charset="-127"/>
                </a:rPr>
                <a:t>↑</a:t>
              </a:r>
              <a:endParaRPr lang="en-US" altLang="ko-KR" sz="4000" b="1" spc="-300" dirty="0">
                <a:latin typeface="휴먼둥근헤드라인" panose="02030504000101010101" pitchFamily="18" charset="-127"/>
                <a:ea typeface="휴먼둥근헤드라인" panose="02030504000101010101" pitchFamily="18" charset="-127"/>
              </a:endParaRPr>
            </a:p>
          </p:txBody>
        </p:sp>
        <p:cxnSp>
          <p:nvCxnSpPr>
            <p:cNvPr id="30" name="직선 연결선 29">
              <a:extLst>
                <a:ext uri="{FF2B5EF4-FFF2-40B4-BE49-F238E27FC236}">
                  <a16:creationId xmlns="" xmlns:a16="http://schemas.microsoft.com/office/drawing/2014/main" id="{B74AB30C-26E2-401E-8F92-1C3DF82DB589}"/>
                </a:ext>
              </a:extLst>
            </p:cNvPr>
            <p:cNvCxnSpPr>
              <a:stCxn id="13" idx="2"/>
              <a:endCxn id="34" idx="0"/>
            </p:cNvCxnSpPr>
            <p:nvPr/>
          </p:nvCxnSpPr>
          <p:spPr>
            <a:xfrm>
              <a:off x="1919535" y="3429001"/>
              <a:ext cx="7568077" cy="58036"/>
            </a:xfrm>
            <a:prstGeom prst="line">
              <a:avLst/>
            </a:prstGeom>
            <a:ln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그룹 26">
              <a:extLst>
                <a:ext uri="{FF2B5EF4-FFF2-40B4-BE49-F238E27FC236}">
                  <a16:creationId xmlns="" xmlns:a16="http://schemas.microsoft.com/office/drawing/2014/main" id="{3DDC5A51-1D7A-41F9-80E8-C23556A2DC15}"/>
                </a:ext>
              </a:extLst>
            </p:cNvPr>
            <p:cNvGrpSpPr/>
            <p:nvPr/>
          </p:nvGrpSpPr>
          <p:grpSpPr>
            <a:xfrm>
              <a:off x="1919535" y="2692254"/>
              <a:ext cx="6905491" cy="1473493"/>
              <a:chOff x="1835031" y="2472680"/>
              <a:chExt cx="8127710" cy="1734290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="" xmlns:a16="http://schemas.microsoft.com/office/drawing/2014/main" id="{69F8120F-8D4F-4369-9CAA-EF17052F23B6}"/>
                  </a:ext>
                </a:extLst>
              </p:cNvPr>
              <p:cNvGrpSpPr/>
              <p:nvPr/>
            </p:nvGrpSpPr>
            <p:grpSpPr>
              <a:xfrm>
                <a:off x="1835031" y="2472680"/>
                <a:ext cx="1878815" cy="1734290"/>
                <a:chOff x="1561762" y="2512060"/>
                <a:chExt cx="1878815" cy="1734290"/>
              </a:xfrm>
            </p:grpSpPr>
            <p:sp>
              <p:nvSpPr>
                <p:cNvPr id="13" name="타원 12">
                  <a:extLst>
                    <a:ext uri="{FF2B5EF4-FFF2-40B4-BE49-F238E27FC236}">
                      <a16:creationId xmlns="" xmlns:a16="http://schemas.microsoft.com/office/drawing/2014/main" id="{8746271A-73BF-408D-9AD7-E7F2FEB6B2BD}"/>
                    </a:ext>
                  </a:extLst>
                </p:cNvPr>
                <p:cNvSpPr/>
                <p:nvPr/>
              </p:nvSpPr>
              <p:spPr>
                <a:xfrm>
                  <a:off x="1561762" y="2512060"/>
                  <a:ext cx="1878815" cy="173429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5715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u="sng" dirty="0">
                    <a:solidFill>
                      <a:schemeClr val="bg1"/>
                    </a:solidFill>
                    <a:latin typeface="바른돋움OTFPro 1" pitchFamily="50" charset="-127"/>
                    <a:ea typeface="바른돋움OTFPro 1" pitchFamily="50" charset="-127"/>
                  </a:endParaRPr>
                </a:p>
              </p:txBody>
            </p:sp>
            <p:grpSp>
              <p:nvGrpSpPr>
                <p:cNvPr id="5" name="그룹 4">
                  <a:extLst>
                    <a:ext uri="{FF2B5EF4-FFF2-40B4-BE49-F238E27FC236}">
                      <a16:creationId xmlns="" xmlns:a16="http://schemas.microsoft.com/office/drawing/2014/main" id="{6D09E274-3511-439D-8B1A-C972C1016CEF}"/>
                    </a:ext>
                  </a:extLst>
                </p:cNvPr>
                <p:cNvGrpSpPr/>
                <p:nvPr/>
              </p:nvGrpSpPr>
              <p:grpSpPr>
                <a:xfrm>
                  <a:off x="1919536" y="2863854"/>
                  <a:ext cx="1232750" cy="898996"/>
                  <a:chOff x="6366655" y="2526320"/>
                  <a:chExt cx="1546922" cy="1076123"/>
                </a:xfrm>
              </p:grpSpPr>
              <p:pic>
                <p:nvPicPr>
                  <p:cNvPr id="17" name="그림 16">
                    <a:extLst>
                      <a:ext uri="{FF2B5EF4-FFF2-40B4-BE49-F238E27FC236}">
                        <a16:creationId xmlns="" xmlns:a16="http://schemas.microsoft.com/office/drawing/2014/main" id="{0B0E0562-909D-41BA-B2E3-69EB3621976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="" xmlns:a14="http://schemas.microsoft.com/office/drawing/2010/main" val="0"/>
                      </a:ext>
                    </a:extLst>
                  </a:blip>
                  <a:srcRect b="32051"/>
                  <a:stretch/>
                </p:blipFill>
                <p:spPr>
                  <a:xfrm>
                    <a:off x="6384032" y="2526320"/>
                    <a:ext cx="1529545" cy="902680"/>
                  </a:xfrm>
                  <a:prstGeom prst="rect">
                    <a:avLst/>
                  </a:prstGeom>
                </p:spPr>
              </p:pic>
              <p:pic>
                <p:nvPicPr>
                  <p:cNvPr id="21" name="그림 20">
                    <a:extLst>
                      <a:ext uri="{FF2B5EF4-FFF2-40B4-BE49-F238E27FC236}">
                        <a16:creationId xmlns="" xmlns:a16="http://schemas.microsoft.com/office/drawing/2014/main" id="{7027612B-076F-4233-BD46-98E3E7FCA5E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="" xmlns:a14="http://schemas.microsoft.com/office/drawing/2010/main" val="0"/>
                      </a:ext>
                    </a:extLst>
                  </a:blip>
                  <a:srcRect t="76103"/>
                  <a:stretch/>
                </p:blipFill>
                <p:spPr>
                  <a:xfrm>
                    <a:off x="6366655" y="3284984"/>
                    <a:ext cx="1529545" cy="317459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7" name="그룹 6">
                <a:extLst>
                  <a:ext uri="{FF2B5EF4-FFF2-40B4-BE49-F238E27FC236}">
                    <a16:creationId xmlns="" xmlns:a16="http://schemas.microsoft.com/office/drawing/2014/main" id="{B76F261A-3765-4B9C-B431-6DF7794EE584}"/>
                  </a:ext>
                </a:extLst>
              </p:cNvPr>
              <p:cNvGrpSpPr/>
              <p:nvPr/>
            </p:nvGrpSpPr>
            <p:grpSpPr>
              <a:xfrm>
                <a:off x="6000961" y="2472680"/>
                <a:ext cx="1878815" cy="1734290"/>
                <a:chOff x="3187078" y="4246350"/>
                <a:chExt cx="1878815" cy="1734290"/>
              </a:xfrm>
            </p:grpSpPr>
            <p:sp>
              <p:nvSpPr>
                <p:cNvPr id="15" name="타원 14">
                  <a:extLst>
                    <a:ext uri="{FF2B5EF4-FFF2-40B4-BE49-F238E27FC236}">
                      <a16:creationId xmlns="" xmlns:a16="http://schemas.microsoft.com/office/drawing/2014/main" id="{2F699D90-77FF-40C5-9FAB-D2DACE7B66D2}"/>
                    </a:ext>
                  </a:extLst>
                </p:cNvPr>
                <p:cNvSpPr/>
                <p:nvPr/>
              </p:nvSpPr>
              <p:spPr>
                <a:xfrm>
                  <a:off x="3187078" y="4246350"/>
                  <a:ext cx="1878815" cy="173429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 w="57150">
                  <a:solidFill>
                    <a:srgbClr val="DCDCD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u="sng" dirty="0">
                    <a:solidFill>
                      <a:schemeClr val="bg1"/>
                    </a:solidFill>
                    <a:latin typeface="바른돋움OTFPro 1" pitchFamily="50" charset="-127"/>
                    <a:ea typeface="바른돋움OTFPro 1" pitchFamily="50" charset="-127"/>
                  </a:endParaRPr>
                </a:p>
              </p:txBody>
            </p:sp>
            <p:pic>
              <p:nvPicPr>
                <p:cNvPr id="23" name="그림 22">
                  <a:extLst>
                    <a:ext uri="{FF2B5EF4-FFF2-40B4-BE49-F238E27FC236}">
                      <a16:creationId xmlns="" xmlns:a16="http://schemas.microsoft.com/office/drawing/2014/main" id="{6E65FE5F-E31B-4CDD-AA22-9893E33D03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=""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53819" y="5071553"/>
                  <a:ext cx="1145079" cy="173578"/>
                </a:xfrm>
                <a:prstGeom prst="rect">
                  <a:avLst/>
                </a:prstGeom>
              </p:spPr>
            </p:pic>
          </p:grpSp>
          <p:grpSp>
            <p:nvGrpSpPr>
              <p:cNvPr id="10" name="그룹 9">
                <a:extLst>
                  <a:ext uri="{FF2B5EF4-FFF2-40B4-BE49-F238E27FC236}">
                    <a16:creationId xmlns="" xmlns:a16="http://schemas.microsoft.com/office/drawing/2014/main" id="{96D7C660-9D4C-4BEB-8810-4E0FEA94D454}"/>
                  </a:ext>
                </a:extLst>
              </p:cNvPr>
              <p:cNvGrpSpPr/>
              <p:nvPr/>
            </p:nvGrpSpPr>
            <p:grpSpPr>
              <a:xfrm>
                <a:off x="3917996" y="2472680"/>
                <a:ext cx="1878815" cy="1734290"/>
                <a:chOff x="3187078" y="2771007"/>
                <a:chExt cx="1878815" cy="1734290"/>
              </a:xfrm>
            </p:grpSpPr>
            <p:sp>
              <p:nvSpPr>
                <p:cNvPr id="14" name="타원 13">
                  <a:extLst>
                    <a:ext uri="{FF2B5EF4-FFF2-40B4-BE49-F238E27FC236}">
                      <a16:creationId xmlns="" xmlns:a16="http://schemas.microsoft.com/office/drawing/2014/main" id="{329F29B2-956D-4E4C-9991-C8B7CAE96688}"/>
                    </a:ext>
                  </a:extLst>
                </p:cNvPr>
                <p:cNvSpPr/>
                <p:nvPr/>
              </p:nvSpPr>
              <p:spPr>
                <a:xfrm>
                  <a:off x="3187078" y="2771007"/>
                  <a:ext cx="1878815" cy="1734290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 w="57150">
                  <a:solidFill>
                    <a:srgbClr val="40404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u="sng" dirty="0">
                    <a:solidFill>
                      <a:schemeClr val="bg1"/>
                    </a:solidFill>
                    <a:latin typeface="바른돋움OTFPro 1" pitchFamily="50" charset="-127"/>
                    <a:ea typeface="바른돋움OTFPro 1" pitchFamily="50" charset="-127"/>
                  </a:endParaRPr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="" xmlns:a16="http://schemas.microsoft.com/office/drawing/2014/main" id="{EC443046-64A0-4487-A97C-A8F133A8C49F}"/>
                    </a:ext>
                  </a:extLst>
                </p:cNvPr>
                <p:cNvSpPr/>
                <p:nvPr/>
              </p:nvSpPr>
              <p:spPr>
                <a:xfrm>
                  <a:off x="3431704" y="3292376"/>
                  <a:ext cx="1434203" cy="744249"/>
                </a:xfrm>
                <a:prstGeom prst="ellipse">
                  <a:avLst/>
                </a:prstGeom>
                <a:blipFill dpi="0" rotWithShape="1">
                  <a:blip r:embed="rId4" cstate="print">
                    <a:extLst>
                      <a:ext uri="{28A0092B-C50C-407E-A947-70E740481C1C}">
                        <a14:useLocalDpi xmlns=""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8" name="그룹 7">
                <a:extLst>
                  <a:ext uri="{FF2B5EF4-FFF2-40B4-BE49-F238E27FC236}">
                    <a16:creationId xmlns="" xmlns:a16="http://schemas.microsoft.com/office/drawing/2014/main" id="{0A43060F-5032-466B-A0E8-4BFEEE72F67C}"/>
                  </a:ext>
                </a:extLst>
              </p:cNvPr>
              <p:cNvGrpSpPr/>
              <p:nvPr/>
            </p:nvGrpSpPr>
            <p:grpSpPr>
              <a:xfrm>
                <a:off x="8083926" y="2472680"/>
                <a:ext cx="1878815" cy="1734290"/>
                <a:chOff x="1561762" y="3980195"/>
                <a:chExt cx="1878815" cy="1734290"/>
              </a:xfrm>
            </p:grpSpPr>
            <p:sp>
              <p:nvSpPr>
                <p:cNvPr id="16" name="타원 15">
                  <a:extLst>
                    <a:ext uri="{FF2B5EF4-FFF2-40B4-BE49-F238E27FC236}">
                      <a16:creationId xmlns="" xmlns:a16="http://schemas.microsoft.com/office/drawing/2014/main" id="{D1815F9B-7BB6-4F2E-8311-1D87AA10BC83}"/>
                    </a:ext>
                  </a:extLst>
                </p:cNvPr>
                <p:cNvSpPr/>
                <p:nvPr/>
              </p:nvSpPr>
              <p:spPr>
                <a:xfrm>
                  <a:off x="1561762" y="3980195"/>
                  <a:ext cx="1878815" cy="1734290"/>
                </a:xfrm>
                <a:prstGeom prst="ellipse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 w="57150">
                  <a:solidFill>
                    <a:srgbClr val="40404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 u="sng" dirty="0">
                    <a:solidFill>
                      <a:schemeClr val="bg1"/>
                    </a:solidFill>
                    <a:latin typeface="바른돋움OTFPro 1" pitchFamily="50" charset="-127"/>
                    <a:ea typeface="바른돋움OTFPro 1" pitchFamily="50" charset="-127"/>
                  </a:endParaRPr>
                </a:p>
              </p:txBody>
            </p:sp>
            <p:pic>
              <p:nvPicPr>
                <p:cNvPr id="22" name="그림 21">
                  <a:extLst>
                    <a:ext uri="{FF2B5EF4-FFF2-40B4-BE49-F238E27FC236}">
                      <a16:creationId xmlns="" xmlns:a16="http://schemas.microsoft.com/office/drawing/2014/main" id="{685B62DF-EA5E-49A7-892E-DDDD178D2B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=""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717746" y="4340235"/>
                  <a:ext cx="1470516" cy="980471"/>
                </a:xfrm>
                <a:prstGeom prst="rect">
                  <a:avLst/>
                </a:prstGeom>
              </p:spPr>
            </p:pic>
          </p:grpSp>
        </p:grpSp>
        <p:sp>
          <p:nvSpPr>
            <p:cNvPr id="34" name="순서도: 추출 33">
              <a:extLst>
                <a:ext uri="{FF2B5EF4-FFF2-40B4-BE49-F238E27FC236}">
                  <a16:creationId xmlns="" xmlns:a16="http://schemas.microsoft.com/office/drawing/2014/main" id="{4A597077-E506-4908-BCE2-1BD3387D6803}"/>
                </a:ext>
              </a:extLst>
            </p:cNvPr>
            <p:cNvSpPr/>
            <p:nvPr/>
          </p:nvSpPr>
          <p:spPr>
            <a:xfrm rot="5400000">
              <a:off x="9201858" y="3338445"/>
              <a:ext cx="274324" cy="297184"/>
            </a:xfrm>
            <a:prstGeom prst="flowChartExtra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바른돋움OTFPro 2" pitchFamily="50" charset="-127"/>
                <a:ea typeface="바른돋움OTFPro 2" pitchFamily="50" charset="-127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7A42047E-025F-4257-BDAE-42FB382960D7}"/>
              </a:ext>
            </a:extLst>
          </p:cNvPr>
          <p:cNvSpPr txBox="1"/>
          <p:nvPr/>
        </p:nvSpPr>
        <p:spPr>
          <a:xfrm>
            <a:off x="6822744" y="4852317"/>
            <a:ext cx="431381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현재 서비스 중인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게임을 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상대로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en-US" altLang="ko-K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50% 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이상의 승률 </a:t>
            </a:r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내기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="" xmlns:a16="http://schemas.microsoft.com/office/drawing/2014/main" id="{85195260-1620-4801-8A0C-552595F8870A}"/>
              </a:ext>
            </a:extLst>
          </p:cNvPr>
          <p:cNvGrpSpPr/>
          <p:nvPr/>
        </p:nvGrpSpPr>
        <p:grpSpPr>
          <a:xfrm>
            <a:off x="5532297" y="5133507"/>
            <a:ext cx="900850" cy="713444"/>
            <a:chOff x="3776239" y="1885875"/>
            <a:chExt cx="1512166" cy="1535994"/>
          </a:xfrm>
        </p:grpSpPr>
        <p:sp>
          <p:nvSpPr>
            <p:cNvPr id="44" name="갈매기형 수장 35">
              <a:extLst>
                <a:ext uri="{FF2B5EF4-FFF2-40B4-BE49-F238E27FC236}">
                  <a16:creationId xmlns="" xmlns:a16="http://schemas.microsoft.com/office/drawing/2014/main" id="{09947B49-60F6-4372-A29D-2B42DCB33E7D}"/>
                </a:ext>
              </a:extLst>
            </p:cNvPr>
            <p:cNvSpPr/>
            <p:nvPr/>
          </p:nvSpPr>
          <p:spPr>
            <a:xfrm>
              <a:off x="3776239" y="1885875"/>
              <a:ext cx="864097" cy="1535994"/>
            </a:xfrm>
            <a:prstGeom prst="chevron">
              <a:avLst/>
            </a:prstGeom>
            <a:solidFill>
              <a:schemeClr val="bg1">
                <a:lumMod val="85000"/>
              </a:schemeClr>
            </a:solidFill>
            <a:ln w="762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른돋움OTFPro 3" pitchFamily="50" charset="-127"/>
                <a:ea typeface="바른돋움OTFPro 3" pitchFamily="50" charset="-127"/>
              </a:endParaRPr>
            </a:p>
          </p:txBody>
        </p:sp>
        <p:sp>
          <p:nvSpPr>
            <p:cNvPr id="45" name="갈매기형 수장 36">
              <a:extLst>
                <a:ext uri="{FF2B5EF4-FFF2-40B4-BE49-F238E27FC236}">
                  <a16:creationId xmlns="" xmlns:a16="http://schemas.microsoft.com/office/drawing/2014/main" id="{136EAE42-E219-4613-916A-5305C08D0990}"/>
                </a:ext>
              </a:extLst>
            </p:cNvPr>
            <p:cNvSpPr/>
            <p:nvPr/>
          </p:nvSpPr>
          <p:spPr>
            <a:xfrm>
              <a:off x="4424308" y="1885875"/>
              <a:ext cx="864097" cy="1535994"/>
            </a:xfrm>
            <a:prstGeom prst="chevron">
              <a:avLst/>
            </a:prstGeom>
            <a:solidFill>
              <a:schemeClr val="tx1">
                <a:lumMod val="75000"/>
                <a:lumOff val="25000"/>
              </a:schemeClr>
            </a:solidFill>
            <a:ln w="76200"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>
                <a:ln>
                  <a:solidFill>
                    <a:schemeClr val="bg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른돋움OTFPro 3" pitchFamily="50" charset="-127"/>
                <a:ea typeface="바른돋움OTFPro 3" pitchFamily="50" charset="-127"/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45255053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622429"/>
            <a:ext cx="24705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작품 차별성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1286496" y="1484784"/>
            <a:ext cx="9850064" cy="1142290"/>
            <a:chOff x="1286496" y="1708905"/>
            <a:chExt cx="9850064" cy="1142290"/>
          </a:xfrm>
        </p:grpSpPr>
        <p:sp>
          <p:nvSpPr>
            <p:cNvPr id="32" name="직사각형 31">
              <a:extLst>
                <a:ext uri="{FF2B5EF4-FFF2-40B4-BE49-F238E27FC236}">
                  <a16:creationId xmlns="" xmlns:a16="http://schemas.microsoft.com/office/drawing/2014/main" id="{35D68E4E-FEBF-4AC1-A4D8-96B2B0A70EE6}"/>
                </a:ext>
              </a:extLst>
            </p:cNvPr>
            <p:cNvSpPr/>
            <p:nvPr/>
          </p:nvSpPr>
          <p:spPr>
            <a:xfrm>
              <a:off x="1397120" y="2204864"/>
              <a:ext cx="973944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44" indent="-285744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ko-KR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PC</a:t>
              </a: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</a:t>
              </a:r>
              <a:r>
                <a:rPr lang="en-US" altLang="ko-KR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1</a:t>
              </a: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대만을 활용</a:t>
              </a:r>
              <a:r>
                <a:rPr lang="en-US" altLang="ko-KR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, </a:t>
              </a: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짧은 시간으로도 성능이 우수한 학습 알고리즘 개발</a:t>
              </a:r>
              <a:endPara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grpSp>
          <p:nvGrpSpPr>
            <p:cNvPr id="3" name="그룹 18">
              <a:extLst>
                <a:ext uri="{FF2B5EF4-FFF2-40B4-BE49-F238E27FC236}">
                  <a16:creationId xmlns="" xmlns:a16="http://schemas.microsoft.com/office/drawing/2014/main" id="{0ED320B6-4ABA-43BE-ABCE-3685070C1560}"/>
                </a:ext>
              </a:extLst>
            </p:cNvPr>
            <p:cNvGrpSpPr/>
            <p:nvPr/>
          </p:nvGrpSpPr>
          <p:grpSpPr>
            <a:xfrm>
              <a:off x="1286496" y="1708905"/>
              <a:ext cx="2649264" cy="500936"/>
              <a:chOff x="1959150" y="2606050"/>
              <a:chExt cx="1184522" cy="500936"/>
            </a:xfrm>
          </p:grpSpPr>
          <p:sp>
            <p:nvSpPr>
              <p:cNvPr id="38" name="오각형 28">
                <a:extLst>
                  <a:ext uri="{FF2B5EF4-FFF2-40B4-BE49-F238E27FC236}">
                    <a16:creationId xmlns="" xmlns:a16="http://schemas.microsoft.com/office/drawing/2014/main" id="{BE8ABBE5-8DE5-43C2-A9FA-FE8458321C9D}"/>
                  </a:ext>
                </a:extLst>
              </p:cNvPr>
              <p:cNvSpPr/>
              <p:nvPr/>
            </p:nvSpPr>
            <p:spPr>
              <a:xfrm>
                <a:off x="1983843" y="2606050"/>
                <a:ext cx="1159829" cy="500936"/>
              </a:xfrm>
              <a:prstGeom prst="homePlat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="" xmlns:a16="http://schemas.microsoft.com/office/drawing/2014/main" id="{617C8C23-D656-4D7C-8E57-3B39BED6A3B6}"/>
                  </a:ext>
                </a:extLst>
              </p:cNvPr>
              <p:cNvSpPr/>
              <p:nvPr/>
            </p:nvSpPr>
            <p:spPr>
              <a:xfrm>
                <a:off x="1959150" y="2687241"/>
                <a:ext cx="112013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제한된 조건</a:t>
                </a:r>
              </a:p>
            </p:txBody>
          </p:sp>
        </p:grpSp>
      </p:grpSp>
      <p:grpSp>
        <p:nvGrpSpPr>
          <p:cNvPr id="30" name="그룹 29"/>
          <p:cNvGrpSpPr/>
          <p:nvPr/>
        </p:nvGrpSpPr>
        <p:grpSpPr>
          <a:xfrm>
            <a:off x="1286496" y="2700823"/>
            <a:ext cx="9850064" cy="1152128"/>
            <a:chOff x="1286496" y="2979058"/>
            <a:chExt cx="9850064" cy="1152128"/>
          </a:xfrm>
        </p:grpSpPr>
        <p:sp>
          <p:nvSpPr>
            <p:cNvPr id="19" name="직사각형 18">
              <a:extLst>
                <a:ext uri="{FF2B5EF4-FFF2-40B4-BE49-F238E27FC236}">
                  <a16:creationId xmlns="" xmlns:a16="http://schemas.microsoft.com/office/drawing/2014/main" id="{35D68E4E-FEBF-4AC1-A4D8-96B2B0A70EE6}"/>
                </a:ext>
              </a:extLst>
            </p:cNvPr>
            <p:cNvSpPr/>
            <p:nvPr/>
          </p:nvSpPr>
          <p:spPr>
            <a:xfrm>
              <a:off x="1397120" y="3484855"/>
              <a:ext cx="973944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44" indent="-285744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고수들의 </a:t>
              </a:r>
              <a:r>
                <a:rPr lang="ko-KR" altLang="en-US" sz="2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기보를</a:t>
              </a: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활용하여 학습 과정에 적용함으로써 우수한 </a:t>
              </a:r>
              <a:r>
                <a:rPr lang="ko-KR" altLang="en-US" sz="2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승률 </a:t>
              </a: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보장</a:t>
              </a:r>
              <a:endPara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grpSp>
          <p:nvGrpSpPr>
            <p:cNvPr id="21" name="그룹 18">
              <a:extLst>
                <a:ext uri="{FF2B5EF4-FFF2-40B4-BE49-F238E27FC236}">
                  <a16:creationId xmlns="" xmlns:a16="http://schemas.microsoft.com/office/drawing/2014/main" id="{0ED320B6-4ABA-43BE-ABCE-3685070C1560}"/>
                </a:ext>
              </a:extLst>
            </p:cNvPr>
            <p:cNvGrpSpPr/>
            <p:nvPr/>
          </p:nvGrpSpPr>
          <p:grpSpPr>
            <a:xfrm>
              <a:off x="1286496" y="2979058"/>
              <a:ext cx="2649264" cy="665966"/>
              <a:chOff x="1959150" y="2606050"/>
              <a:chExt cx="1184522" cy="665966"/>
            </a:xfrm>
          </p:grpSpPr>
          <p:sp>
            <p:nvSpPr>
              <p:cNvPr id="22" name="오각형 28">
                <a:extLst>
                  <a:ext uri="{FF2B5EF4-FFF2-40B4-BE49-F238E27FC236}">
                    <a16:creationId xmlns="" xmlns:a16="http://schemas.microsoft.com/office/drawing/2014/main" id="{BE8ABBE5-8DE5-43C2-A9FA-FE8458321C9D}"/>
                  </a:ext>
                </a:extLst>
              </p:cNvPr>
              <p:cNvSpPr/>
              <p:nvPr/>
            </p:nvSpPr>
            <p:spPr>
              <a:xfrm>
                <a:off x="1983843" y="2606050"/>
                <a:ext cx="1159829" cy="500936"/>
              </a:xfrm>
              <a:prstGeom prst="homePlat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="" xmlns:a16="http://schemas.microsoft.com/office/drawing/2014/main" id="{617C8C23-D656-4D7C-8E57-3B39BED6A3B6}"/>
                  </a:ext>
                </a:extLst>
              </p:cNvPr>
              <p:cNvSpPr/>
              <p:nvPr/>
            </p:nvSpPr>
            <p:spPr>
              <a:xfrm>
                <a:off x="1959150" y="2687241"/>
                <a:ext cx="1120130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 dirty="0" err="1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기보를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이용한 학습</a:t>
                </a:r>
              </a:p>
            </p:txBody>
          </p:sp>
        </p:grpSp>
      </p:grpSp>
      <p:grpSp>
        <p:nvGrpSpPr>
          <p:cNvPr id="29" name="그룹 28"/>
          <p:cNvGrpSpPr/>
          <p:nvPr/>
        </p:nvGrpSpPr>
        <p:grpSpPr>
          <a:xfrm>
            <a:off x="1286496" y="3928079"/>
            <a:ext cx="9850064" cy="1149008"/>
            <a:chOff x="1286496" y="4152200"/>
            <a:chExt cx="9850064" cy="1149008"/>
          </a:xfrm>
        </p:grpSpPr>
        <p:sp>
          <p:nvSpPr>
            <p:cNvPr id="25" name="직사각형 24">
              <a:extLst>
                <a:ext uri="{FF2B5EF4-FFF2-40B4-BE49-F238E27FC236}">
                  <a16:creationId xmlns="" xmlns:a16="http://schemas.microsoft.com/office/drawing/2014/main" id="{35D68E4E-FEBF-4AC1-A4D8-96B2B0A70EE6}"/>
                </a:ext>
              </a:extLst>
            </p:cNvPr>
            <p:cNvSpPr/>
            <p:nvPr/>
          </p:nvSpPr>
          <p:spPr>
            <a:xfrm>
              <a:off x="1397120" y="4654877"/>
              <a:ext cx="973944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44" indent="-285744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en-US" altLang="ko-KR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VR </a:t>
              </a: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기기를 이용하여 인터페이스를 제공함으로써 시장성 증대</a:t>
              </a:r>
              <a:endPara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grpSp>
          <p:nvGrpSpPr>
            <p:cNvPr id="26" name="그룹 18">
              <a:extLst>
                <a:ext uri="{FF2B5EF4-FFF2-40B4-BE49-F238E27FC236}">
                  <a16:creationId xmlns="" xmlns:a16="http://schemas.microsoft.com/office/drawing/2014/main" id="{0ED320B6-4ABA-43BE-ABCE-3685070C1560}"/>
                </a:ext>
              </a:extLst>
            </p:cNvPr>
            <p:cNvGrpSpPr/>
            <p:nvPr/>
          </p:nvGrpSpPr>
          <p:grpSpPr>
            <a:xfrm>
              <a:off x="1286496" y="4152200"/>
              <a:ext cx="2577256" cy="500936"/>
              <a:chOff x="1959150" y="2606050"/>
              <a:chExt cx="1184522" cy="500936"/>
            </a:xfrm>
          </p:grpSpPr>
          <p:sp>
            <p:nvSpPr>
              <p:cNvPr id="27" name="오각형 28">
                <a:extLst>
                  <a:ext uri="{FF2B5EF4-FFF2-40B4-BE49-F238E27FC236}">
                    <a16:creationId xmlns="" xmlns:a16="http://schemas.microsoft.com/office/drawing/2014/main" id="{BE8ABBE5-8DE5-43C2-A9FA-FE8458321C9D}"/>
                  </a:ext>
                </a:extLst>
              </p:cNvPr>
              <p:cNvSpPr/>
              <p:nvPr/>
            </p:nvSpPr>
            <p:spPr>
              <a:xfrm>
                <a:off x="1983843" y="2606050"/>
                <a:ext cx="1159829" cy="500936"/>
              </a:xfrm>
              <a:prstGeom prst="homePlat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="" xmlns:a16="http://schemas.microsoft.com/office/drawing/2014/main" id="{617C8C23-D656-4D7C-8E57-3B39BED6A3B6}"/>
                  </a:ext>
                </a:extLst>
              </p:cNvPr>
              <p:cNvSpPr/>
              <p:nvPr/>
            </p:nvSpPr>
            <p:spPr>
              <a:xfrm>
                <a:off x="1959150" y="2687241"/>
                <a:ext cx="112013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신 기술과 융합</a:t>
                </a:r>
              </a:p>
            </p:txBody>
          </p:sp>
        </p:grpSp>
      </p:grpSp>
      <p:grpSp>
        <p:nvGrpSpPr>
          <p:cNvPr id="33" name="그룹 32"/>
          <p:cNvGrpSpPr/>
          <p:nvPr/>
        </p:nvGrpSpPr>
        <p:grpSpPr>
          <a:xfrm>
            <a:off x="1286496" y="5152215"/>
            <a:ext cx="9850064" cy="1149008"/>
            <a:chOff x="1286496" y="4152200"/>
            <a:chExt cx="9850064" cy="1149008"/>
          </a:xfrm>
        </p:grpSpPr>
        <p:sp>
          <p:nvSpPr>
            <p:cNvPr id="34" name="직사각형 33">
              <a:extLst>
                <a:ext uri="{FF2B5EF4-FFF2-40B4-BE49-F238E27FC236}">
                  <a16:creationId xmlns="" xmlns:a16="http://schemas.microsoft.com/office/drawing/2014/main" id="{35D68E4E-FEBF-4AC1-A4D8-96B2B0A70EE6}"/>
                </a:ext>
              </a:extLst>
            </p:cNvPr>
            <p:cNvSpPr/>
            <p:nvPr/>
          </p:nvSpPr>
          <p:spPr>
            <a:xfrm>
              <a:off x="1397120" y="4654877"/>
              <a:ext cx="973944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44" indent="-285744">
                <a:lnSpc>
                  <a:spcPct val="150000"/>
                </a:lnSpc>
                <a:buFont typeface="Arial" pitchFamily="34" charset="0"/>
                <a:buChar char="•"/>
              </a:pPr>
              <a:r>
                <a:rPr lang="ko-KR" altLang="en-US" sz="2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체스</a:t>
              </a:r>
              <a:r>
                <a:rPr lang="en-US" altLang="ko-KR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, </a:t>
              </a:r>
              <a:r>
                <a:rPr lang="ko-KR" altLang="en-US" sz="2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바둑</a:t>
              </a:r>
              <a:r>
                <a:rPr lang="en-US" altLang="ko-KR" sz="2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, </a:t>
              </a:r>
              <a:r>
                <a:rPr lang="ko-KR" altLang="en-US" sz="24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하스스톤</a:t>
              </a:r>
              <a:r>
                <a:rPr lang="ko-KR" altLang="en-US" sz="2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</a:t>
              </a: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등 </a:t>
              </a:r>
              <a:r>
                <a:rPr lang="ko-KR" altLang="en-US" sz="2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다른 보드게임으로 전환이 </a:t>
              </a:r>
              <a:r>
                <a:rPr lang="ko-KR" alt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쉬운 </a:t>
              </a:r>
              <a:r>
                <a:rPr lang="ko-KR" altLang="en-US" sz="24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확장성</a:t>
              </a:r>
              <a:endPara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grpSp>
          <p:nvGrpSpPr>
            <p:cNvPr id="37" name="그룹 18">
              <a:extLst>
                <a:ext uri="{FF2B5EF4-FFF2-40B4-BE49-F238E27FC236}">
                  <a16:creationId xmlns="" xmlns:a16="http://schemas.microsoft.com/office/drawing/2014/main" id="{0ED320B6-4ABA-43BE-ABCE-3685070C1560}"/>
                </a:ext>
              </a:extLst>
            </p:cNvPr>
            <p:cNvGrpSpPr/>
            <p:nvPr/>
          </p:nvGrpSpPr>
          <p:grpSpPr>
            <a:xfrm>
              <a:off x="1286496" y="4152200"/>
              <a:ext cx="2577256" cy="500936"/>
              <a:chOff x="1959150" y="2606050"/>
              <a:chExt cx="1184522" cy="500936"/>
            </a:xfrm>
          </p:grpSpPr>
          <p:sp>
            <p:nvSpPr>
              <p:cNvPr id="42" name="오각형 28">
                <a:extLst>
                  <a:ext uri="{FF2B5EF4-FFF2-40B4-BE49-F238E27FC236}">
                    <a16:creationId xmlns="" xmlns:a16="http://schemas.microsoft.com/office/drawing/2014/main" id="{BE8ABBE5-8DE5-43C2-A9FA-FE8458321C9D}"/>
                  </a:ext>
                </a:extLst>
              </p:cNvPr>
              <p:cNvSpPr/>
              <p:nvPr/>
            </p:nvSpPr>
            <p:spPr>
              <a:xfrm>
                <a:off x="1983843" y="2606050"/>
                <a:ext cx="1159829" cy="500936"/>
              </a:xfrm>
              <a:prstGeom prst="homePlat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="" xmlns:a16="http://schemas.microsoft.com/office/drawing/2014/main" id="{617C8C23-D656-4D7C-8E57-3B39BED6A3B6}"/>
                  </a:ext>
                </a:extLst>
              </p:cNvPr>
              <p:cNvSpPr/>
              <p:nvPr/>
            </p:nvSpPr>
            <p:spPr>
              <a:xfrm>
                <a:off x="1959150" y="2687241"/>
                <a:ext cx="112013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6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다른 게임으로의 </a:t>
                </a:r>
                <a:r>
                  <a:rPr lang="ko-KR" altLang="en-US" sz="1600" dirty="0" err="1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확장성</a:t>
                </a:r>
                <a:endParaRPr lang="ko-KR" altLang="en-US" sz="16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</p:grpSp>
      </p:grpSp>
    </p:spTree>
    <p:extLst>
      <p:ext uri="{BB962C8B-B14F-4D97-AF65-F5344CB8AC3E}">
        <p14:creationId xmlns="" xmlns:p14="http://schemas.microsoft.com/office/powerpoint/2010/main" val="302587321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622429"/>
            <a:ext cx="2895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시스템 구성도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4803251A-0B86-4159-BDD2-9D5225197539}"/>
              </a:ext>
            </a:extLst>
          </p:cNvPr>
          <p:cNvGrpSpPr/>
          <p:nvPr/>
        </p:nvGrpSpPr>
        <p:grpSpPr>
          <a:xfrm>
            <a:off x="7543780" y="2665454"/>
            <a:ext cx="4816916" cy="907562"/>
            <a:chOff x="7543780" y="2665454"/>
            <a:chExt cx="4816916" cy="907562"/>
          </a:xfrm>
        </p:grpSpPr>
        <p:sp>
          <p:nvSpPr>
            <p:cNvPr id="12" name="자유형: 도형 11">
              <a:extLst>
                <a:ext uri="{FF2B5EF4-FFF2-40B4-BE49-F238E27FC236}">
                  <a16:creationId xmlns="" xmlns:a16="http://schemas.microsoft.com/office/drawing/2014/main" id="{0C0A0E48-70C3-43DD-B569-1338D3432C1A}"/>
                </a:ext>
              </a:extLst>
            </p:cNvPr>
            <p:cNvSpPr/>
            <p:nvPr/>
          </p:nvSpPr>
          <p:spPr>
            <a:xfrm flipV="1">
              <a:off x="7543780" y="2961770"/>
              <a:ext cx="1008112" cy="187482"/>
            </a:xfrm>
            <a:custGeom>
              <a:avLst/>
              <a:gdLst>
                <a:gd name="connsiteX0" fmla="*/ 0 w 1990725"/>
                <a:gd name="connsiteY0" fmla="*/ 0 h 352425"/>
                <a:gd name="connsiteX1" fmla="*/ 1495425 w 1990725"/>
                <a:gd name="connsiteY1" fmla="*/ 0 h 352425"/>
                <a:gd name="connsiteX2" fmla="*/ 1990725 w 1990725"/>
                <a:gd name="connsiteY2" fmla="*/ 352425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0725" h="352425">
                  <a:moveTo>
                    <a:pt x="0" y="0"/>
                  </a:moveTo>
                  <a:lnTo>
                    <a:pt x="1495425" y="0"/>
                  </a:lnTo>
                  <a:lnTo>
                    <a:pt x="1990725" y="352425"/>
                  </a:lnTo>
                </a:path>
              </a:pathLst>
            </a:cu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="" xmlns:a16="http://schemas.microsoft.com/office/drawing/2014/main" id="{69D287E9-DAD7-4056-80BE-1484FBA1C447}"/>
                </a:ext>
              </a:extLst>
            </p:cNvPr>
            <p:cNvGrpSpPr/>
            <p:nvPr/>
          </p:nvGrpSpPr>
          <p:grpSpPr>
            <a:xfrm>
              <a:off x="7874099" y="2665454"/>
              <a:ext cx="4486597" cy="907562"/>
              <a:chOff x="7649593" y="1614956"/>
              <a:chExt cx="4486597" cy="907562"/>
            </a:xfrm>
          </p:grpSpPr>
          <p:sp>
            <p:nvSpPr>
              <p:cNvPr id="25" name="모서리가 둥근 직사각형 42">
                <a:extLst>
                  <a:ext uri="{FF2B5EF4-FFF2-40B4-BE49-F238E27FC236}">
                    <a16:creationId xmlns="" xmlns:a16="http://schemas.microsoft.com/office/drawing/2014/main" id="{9FF2DFD7-30B0-47C4-9E7A-B2E78A3EE528}"/>
                  </a:ext>
                </a:extLst>
              </p:cNvPr>
              <p:cNvSpPr/>
              <p:nvPr/>
            </p:nvSpPr>
            <p:spPr>
              <a:xfrm>
                <a:off x="7667600" y="1614956"/>
                <a:ext cx="3029564" cy="387179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User Interface Engine</a:t>
                </a:r>
                <a:endParaRPr lang="en-US" altLang="ko-KR" sz="2000" dirty="0">
                  <a:solidFill>
                    <a:schemeClr val="bg1"/>
                  </a:solidFill>
                  <a:latin typeface="바른돋움OTFPro 3" pitchFamily="50" charset="-127"/>
                  <a:ea typeface="바른돋움OTFPro 3" pitchFamily="50" charset="-127"/>
                </a:endParaRP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="" xmlns:a16="http://schemas.microsoft.com/office/drawing/2014/main" id="{29ADABA8-C4D4-4238-9250-52EF674DF094}"/>
                  </a:ext>
                </a:extLst>
              </p:cNvPr>
              <p:cNvSpPr/>
              <p:nvPr/>
            </p:nvSpPr>
            <p:spPr>
              <a:xfrm>
                <a:off x="7649593" y="2007890"/>
                <a:ext cx="4486597" cy="5146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44" indent="-285744">
                  <a:lnSpc>
                    <a:spcPct val="150000"/>
                  </a:lnSpc>
                  <a:buFont typeface="Arial" pitchFamily="34" charset="0"/>
                  <a:buChar char="•"/>
                </a:pPr>
                <a:r>
                  <a:rPr lang="ko-KR" altLang="en-US" sz="20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게임 환경을 제공</a:t>
                </a:r>
                <a:endPara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</p:grpSp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ADCBEFE7-8A9B-44E0-8711-060B1A8EAD2E}"/>
              </a:ext>
            </a:extLst>
          </p:cNvPr>
          <p:cNvGrpSpPr/>
          <p:nvPr/>
        </p:nvGrpSpPr>
        <p:grpSpPr>
          <a:xfrm>
            <a:off x="7544949" y="3754350"/>
            <a:ext cx="4247122" cy="1435480"/>
            <a:chOff x="7544949" y="3754350"/>
            <a:chExt cx="4247122" cy="1435480"/>
          </a:xfrm>
        </p:grpSpPr>
        <p:sp>
          <p:nvSpPr>
            <p:cNvPr id="14" name="자유형: 도형 13">
              <a:extLst>
                <a:ext uri="{FF2B5EF4-FFF2-40B4-BE49-F238E27FC236}">
                  <a16:creationId xmlns="" xmlns:a16="http://schemas.microsoft.com/office/drawing/2014/main" id="{EE2C19FB-7AF8-44CC-81EA-BBB7EBCD8849}"/>
                </a:ext>
              </a:extLst>
            </p:cNvPr>
            <p:cNvSpPr/>
            <p:nvPr/>
          </p:nvSpPr>
          <p:spPr>
            <a:xfrm flipV="1">
              <a:off x="7544949" y="4044646"/>
              <a:ext cx="1008112" cy="187482"/>
            </a:xfrm>
            <a:custGeom>
              <a:avLst/>
              <a:gdLst>
                <a:gd name="connsiteX0" fmla="*/ 0 w 1990725"/>
                <a:gd name="connsiteY0" fmla="*/ 0 h 352425"/>
                <a:gd name="connsiteX1" fmla="*/ 1495425 w 1990725"/>
                <a:gd name="connsiteY1" fmla="*/ 0 h 352425"/>
                <a:gd name="connsiteX2" fmla="*/ 1990725 w 1990725"/>
                <a:gd name="connsiteY2" fmla="*/ 352425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0725" h="352425">
                  <a:moveTo>
                    <a:pt x="0" y="0"/>
                  </a:moveTo>
                  <a:lnTo>
                    <a:pt x="1495425" y="0"/>
                  </a:lnTo>
                  <a:lnTo>
                    <a:pt x="1990725" y="352425"/>
                  </a:lnTo>
                </a:path>
              </a:pathLst>
            </a:cu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="" xmlns:a16="http://schemas.microsoft.com/office/drawing/2014/main" id="{49D7595E-E802-40BC-A46C-391429F51F57}"/>
                </a:ext>
              </a:extLst>
            </p:cNvPr>
            <p:cNvGrpSpPr/>
            <p:nvPr/>
          </p:nvGrpSpPr>
          <p:grpSpPr>
            <a:xfrm>
              <a:off x="7885632" y="3754350"/>
              <a:ext cx="3906439" cy="1435480"/>
              <a:chOff x="7661126" y="2818246"/>
              <a:chExt cx="3906439" cy="1435480"/>
            </a:xfrm>
          </p:grpSpPr>
          <p:sp>
            <p:nvSpPr>
              <p:cNvPr id="28" name="모서리가 둥근 직사각형 42">
                <a:extLst>
                  <a:ext uri="{FF2B5EF4-FFF2-40B4-BE49-F238E27FC236}">
                    <a16:creationId xmlns="" xmlns:a16="http://schemas.microsoft.com/office/drawing/2014/main" id="{1AAF6D1E-131B-4E2E-9685-0A061E114367}"/>
                  </a:ext>
                </a:extLst>
              </p:cNvPr>
              <p:cNvSpPr/>
              <p:nvPr/>
            </p:nvSpPr>
            <p:spPr>
              <a:xfrm>
                <a:off x="7666818" y="2818246"/>
                <a:ext cx="2030216" cy="387179"/>
              </a:xfrm>
              <a:prstGeom prst="round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0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Server Engine</a:t>
                </a:r>
                <a:endParaRPr lang="en-US" altLang="ko-KR" sz="2000" dirty="0">
                  <a:solidFill>
                    <a:schemeClr val="bg1"/>
                  </a:solidFill>
                  <a:latin typeface="바른돋움OTFPro 3" pitchFamily="50" charset="-127"/>
                  <a:ea typeface="바른돋움OTFPro 3" pitchFamily="50" charset="-127"/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="" xmlns:a16="http://schemas.microsoft.com/office/drawing/2014/main" id="{962CB793-67B6-4931-A0E0-F508AE9D3D4B}"/>
                  </a:ext>
                </a:extLst>
              </p:cNvPr>
              <p:cNvSpPr/>
              <p:nvPr/>
            </p:nvSpPr>
            <p:spPr>
              <a:xfrm>
                <a:off x="7661126" y="3277433"/>
                <a:ext cx="3906439" cy="9762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44" indent="-285744">
                  <a:lnSpc>
                    <a:spcPct val="150000"/>
                  </a:lnSpc>
                  <a:buFont typeface="Arial" pitchFamily="34" charset="0"/>
                  <a:buChar char="•"/>
                </a:pPr>
                <a:r>
                  <a:rPr lang="ko-KR" altLang="en-US" sz="2000" spc="-1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학습 과정을 거쳐 학습된</a:t>
                </a:r>
                <a:r>
                  <a:rPr lang="en-US" altLang="ko-KR" sz="2000" spc="-1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 </a:t>
                </a:r>
                <a:r>
                  <a:rPr lang="ko-KR" altLang="en-US" sz="2000" spc="-1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-윤고딕320" panose="02030504000101010101" pitchFamily="18" charset="-127"/>
                    <a:ea typeface="-윤고딕320" panose="02030504000101010101" pitchFamily="18" charset="-127"/>
                  </a:rPr>
                  <a:t>그래프를 유지하는 서버</a:t>
                </a:r>
                <a:endParaRPr lang="en-US" altLang="ko-KR" sz="20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endParaRPr>
              </a:p>
            </p:txBody>
          </p:sp>
        </p:grpSp>
      </p:grpSp>
      <p:pic>
        <p:nvPicPr>
          <p:cNvPr id="18" name="그림 17" descr="아키텍처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55440" y="1268760"/>
            <a:ext cx="6552728" cy="472945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99934038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7878" y="622429"/>
            <a:ext cx="2895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latin typeface="-윤고딕340" panose="02030504000101010101" pitchFamily="18" charset="-127"/>
                <a:ea typeface="-윤고딕340" panose="02030504000101010101" pitchFamily="18" charset="-127"/>
              </a:rPr>
              <a:t>데이터 흐름도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="" xmlns:a16="http://schemas.microsoft.com/office/drawing/2014/main" id="{C739D877-9DFD-4133-AA89-B829C610E5BD}"/>
              </a:ext>
            </a:extLst>
          </p:cNvPr>
          <p:cNvGrpSpPr/>
          <p:nvPr/>
        </p:nvGrpSpPr>
        <p:grpSpPr>
          <a:xfrm>
            <a:off x="7056882" y="1847328"/>
            <a:ext cx="2489086" cy="556020"/>
            <a:chOff x="7480523" y="1848541"/>
            <a:chExt cx="2489086" cy="556020"/>
          </a:xfrm>
        </p:grpSpPr>
        <p:sp>
          <p:nvSpPr>
            <p:cNvPr id="25" name="모서리가 둥근 직사각형 42">
              <a:extLst>
                <a:ext uri="{FF2B5EF4-FFF2-40B4-BE49-F238E27FC236}">
                  <a16:creationId xmlns="" xmlns:a16="http://schemas.microsoft.com/office/drawing/2014/main" id="{9FF2DFD7-30B0-47C4-9E7A-B2E78A3EE528}"/>
                </a:ext>
              </a:extLst>
            </p:cNvPr>
            <p:cNvSpPr/>
            <p:nvPr/>
          </p:nvSpPr>
          <p:spPr>
            <a:xfrm>
              <a:off x="7867868" y="2017382"/>
              <a:ext cx="2101741" cy="387179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데이터 처리 과정</a:t>
              </a:r>
              <a:endParaRPr lang="en-US" altLang="ko-KR" sz="2000" dirty="0">
                <a:solidFill>
                  <a:schemeClr val="bg1"/>
                </a:solidFill>
                <a:latin typeface="바른돋움OTFPro 3" pitchFamily="50" charset="-127"/>
                <a:ea typeface="바른돋움OTFPro 3" pitchFamily="50" charset="-127"/>
              </a:endParaRPr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="" xmlns:a16="http://schemas.microsoft.com/office/drawing/2014/main" id="{34BA8B1B-EC9B-4E4E-B99B-759BA5BD42C2}"/>
                </a:ext>
              </a:extLst>
            </p:cNvPr>
            <p:cNvSpPr/>
            <p:nvPr/>
          </p:nvSpPr>
          <p:spPr>
            <a:xfrm>
              <a:off x="7480523" y="1848541"/>
              <a:ext cx="1126629" cy="199334"/>
            </a:xfrm>
            <a:custGeom>
              <a:avLst/>
              <a:gdLst>
                <a:gd name="connsiteX0" fmla="*/ 0 w 1990725"/>
                <a:gd name="connsiteY0" fmla="*/ 0 h 352425"/>
                <a:gd name="connsiteX1" fmla="*/ 1495425 w 1990725"/>
                <a:gd name="connsiteY1" fmla="*/ 0 h 352425"/>
                <a:gd name="connsiteX2" fmla="*/ 1990725 w 1990725"/>
                <a:gd name="connsiteY2" fmla="*/ 352425 h 35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0725" h="352425">
                  <a:moveTo>
                    <a:pt x="0" y="0"/>
                  </a:moveTo>
                  <a:lnTo>
                    <a:pt x="1495425" y="0"/>
                  </a:lnTo>
                  <a:lnTo>
                    <a:pt x="1990725" y="352425"/>
                  </a:lnTo>
                </a:path>
              </a:pathLst>
            </a:custGeom>
            <a:noFill/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사각형: 둥근 모서리 2">
            <a:extLst>
              <a:ext uri="{FF2B5EF4-FFF2-40B4-BE49-F238E27FC236}">
                <a16:creationId xmlns="" xmlns:a16="http://schemas.microsoft.com/office/drawing/2014/main" id="{676CF0C7-FBBB-4279-AA82-7EE0703EF1E4}"/>
              </a:ext>
            </a:extLst>
          </p:cNvPr>
          <p:cNvSpPr/>
          <p:nvPr/>
        </p:nvSpPr>
        <p:spPr>
          <a:xfrm>
            <a:off x="867878" y="1445885"/>
            <a:ext cx="6189004" cy="4647412"/>
          </a:xfrm>
          <a:prstGeom prst="roundRect">
            <a:avLst>
              <a:gd name="adj" fmla="val 4021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직사각형 63">
            <a:extLst>
              <a:ext uri="{FF2B5EF4-FFF2-40B4-BE49-F238E27FC236}">
                <a16:creationId xmlns="" xmlns:a16="http://schemas.microsoft.com/office/drawing/2014/main" id="{3EC39C41-C98A-40C3-A276-32C601786150}"/>
              </a:ext>
            </a:extLst>
          </p:cNvPr>
          <p:cNvSpPr/>
          <p:nvPr/>
        </p:nvSpPr>
        <p:spPr>
          <a:xfrm>
            <a:off x="7804830" y="2796609"/>
            <a:ext cx="3374410" cy="53010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최초 가공되지 않은 </a:t>
            </a:r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기보</a:t>
            </a:r>
            <a:endParaRPr lang="ko-KR" altLang="en-US" sz="2000" dirty="0">
              <a:solidFill>
                <a:schemeClr val="bg1">
                  <a:lumMod val="5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3" name="모서리가 둥근 직사각형 63">
            <a:extLst>
              <a:ext uri="{FF2B5EF4-FFF2-40B4-BE49-F238E27FC236}">
                <a16:creationId xmlns="" xmlns:a16="http://schemas.microsoft.com/office/drawing/2014/main" id="{F7C3F188-6609-4129-B6B1-F2036FE65F05}"/>
              </a:ext>
            </a:extLst>
          </p:cNvPr>
          <p:cNvSpPr/>
          <p:nvPr/>
        </p:nvSpPr>
        <p:spPr>
          <a:xfrm>
            <a:off x="7804830" y="4961462"/>
            <a:ext cx="3439644" cy="91581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학습된 그래프 형태로 유지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(Serialize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활용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endParaRPr lang="ko-KR" altLang="en-US" sz="2000" dirty="0">
              <a:solidFill>
                <a:schemeClr val="bg1">
                  <a:lumMod val="5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="" xmlns:a16="http://schemas.microsoft.com/office/drawing/2014/main" id="{58B773F0-2D7B-4C32-BC96-64595A24BA5A}"/>
              </a:ext>
            </a:extLst>
          </p:cNvPr>
          <p:cNvCxnSpPr>
            <a:cxnSpLocks/>
            <a:stCxn id="27" idx="4"/>
          </p:cNvCxnSpPr>
          <p:nvPr/>
        </p:nvCxnSpPr>
        <p:spPr>
          <a:xfrm>
            <a:off x="9545184" y="4325956"/>
            <a:ext cx="7200" cy="648206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9DC3B525-F7E0-4647-8300-C427A97554F2}"/>
              </a:ext>
            </a:extLst>
          </p:cNvPr>
          <p:cNvSpPr txBox="1"/>
          <p:nvPr/>
        </p:nvSpPr>
        <p:spPr>
          <a:xfrm>
            <a:off x="8508268" y="3923764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3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번의 프로세스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="" xmlns:a16="http://schemas.microsoft.com/office/drawing/2014/main" id="{6CCBF2CE-BF2B-4E1B-97C2-DDDD558AE89B}"/>
              </a:ext>
            </a:extLst>
          </p:cNvPr>
          <p:cNvCxnSpPr>
            <a:cxnSpLocks/>
            <a:endCxn id="27" idx="0"/>
          </p:cNvCxnSpPr>
          <p:nvPr/>
        </p:nvCxnSpPr>
        <p:spPr>
          <a:xfrm flipH="1">
            <a:off x="9545184" y="3339414"/>
            <a:ext cx="786" cy="52602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none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타원 26">
            <a:extLst>
              <a:ext uri="{FF2B5EF4-FFF2-40B4-BE49-F238E27FC236}">
                <a16:creationId xmlns="" xmlns:a16="http://schemas.microsoft.com/office/drawing/2014/main" id="{47A5008E-C1CC-4FB3-BF5A-7CB7C27A15DA}"/>
              </a:ext>
            </a:extLst>
          </p:cNvPr>
          <p:cNvSpPr/>
          <p:nvPr/>
        </p:nvSpPr>
        <p:spPr>
          <a:xfrm>
            <a:off x="8632875" y="3865437"/>
            <a:ext cx="1824617" cy="460519"/>
          </a:xfrm>
          <a:prstGeom prst="ellips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7" name="그림 16" descr="흐름도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7709" y="1484783"/>
            <a:ext cx="6344395" cy="475252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9092714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 descr="수식p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99456" y="1484784"/>
            <a:ext cx="7272808" cy="1133083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cxnSp>
        <p:nvCxnSpPr>
          <p:cNvPr id="20" name="직선 연결선 19"/>
          <p:cNvCxnSpPr>
            <a:cxnSpLocks/>
          </p:cNvCxnSpPr>
          <p:nvPr/>
        </p:nvCxnSpPr>
        <p:spPr>
          <a:xfrm>
            <a:off x="731404" y="6381328"/>
            <a:ext cx="10729192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오각형 23"/>
          <p:cNvSpPr/>
          <p:nvPr/>
        </p:nvSpPr>
        <p:spPr>
          <a:xfrm rot="5400000">
            <a:off x="10446480" y="-30000"/>
            <a:ext cx="720000" cy="780000"/>
          </a:xfrm>
          <a:prstGeom prst="homePlat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grpSp>
        <p:nvGrpSpPr>
          <p:cNvPr id="3" name="그룹 18">
            <a:extLst>
              <a:ext uri="{FF2B5EF4-FFF2-40B4-BE49-F238E27FC236}">
                <a16:creationId xmlns="" xmlns:a16="http://schemas.microsoft.com/office/drawing/2014/main" id="{69D287E9-DAD7-4056-80BE-1484FBA1C447}"/>
              </a:ext>
            </a:extLst>
          </p:cNvPr>
          <p:cNvGrpSpPr/>
          <p:nvPr/>
        </p:nvGrpSpPr>
        <p:grpSpPr>
          <a:xfrm>
            <a:off x="1199456" y="2927644"/>
            <a:ext cx="11233248" cy="2997828"/>
            <a:chOff x="7649593" y="1614956"/>
            <a:chExt cx="11233248" cy="2997828"/>
          </a:xfrm>
        </p:grpSpPr>
        <p:sp>
          <p:nvSpPr>
            <p:cNvPr id="21" name="모서리가 둥근 직사각형 42">
              <a:extLst>
                <a:ext uri="{FF2B5EF4-FFF2-40B4-BE49-F238E27FC236}">
                  <a16:creationId xmlns="" xmlns:a16="http://schemas.microsoft.com/office/drawing/2014/main" id="{9FF2DFD7-30B0-47C4-9E7A-B2E78A3EE528}"/>
                </a:ext>
              </a:extLst>
            </p:cNvPr>
            <p:cNvSpPr/>
            <p:nvPr/>
          </p:nvSpPr>
          <p:spPr>
            <a:xfrm>
              <a:off x="7667599" y="1614956"/>
              <a:ext cx="5814642" cy="387179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-윤고딕330" pitchFamily="18" charset="-127"/>
                  <a:ea typeface="-윤고딕330" pitchFamily="18" charset="-127"/>
                </a:rPr>
                <a:t>Markov Decision Process – State Value Function</a:t>
              </a: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="" xmlns:a16="http://schemas.microsoft.com/office/drawing/2014/main" id="{29ADABA8-C4D4-4238-9250-52EF674DF094}"/>
                </a:ext>
              </a:extLst>
            </p:cNvPr>
            <p:cNvSpPr/>
            <p:nvPr/>
          </p:nvSpPr>
          <p:spPr>
            <a:xfrm>
              <a:off x="7649593" y="2119794"/>
              <a:ext cx="11233248" cy="24929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44" indent="-285744">
                <a:lnSpc>
                  <a:spcPct val="130000"/>
                </a:lnSpc>
                <a:buFont typeface="Arial" pitchFamily="34" charset="0"/>
                <a:buChar char="•"/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MDP</a:t>
              </a: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는 유한한 상태인 경우에서 의사를 결정할 때 사용하는 프로세스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marL="285744" indent="-285744">
                <a:lnSpc>
                  <a:spcPct val="130000"/>
                </a:lnSpc>
                <a:buFont typeface="Arial" pitchFamily="34" charset="0"/>
                <a:buChar char="•"/>
              </a:pP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State Value Function</a:t>
              </a: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은 해당 결과에 대해 영향을 미친 </a:t>
              </a:r>
              <a:r>
                <a:rPr lang="en-US" altLang="ko-KR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Action</a:t>
              </a: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들의 값을 조정함으로써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marL="285744" indent="-285744">
                <a:lnSpc>
                  <a:spcPct val="130000"/>
                </a:lnSpc>
              </a:pPr>
              <a:r>
                <a:rPr lang="ko-KR" altLang="en-US" sz="20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-윤고딕320" panose="02030504000101010101" pitchFamily="18" charset="-127"/>
                  <a:ea typeface="-윤고딕320" panose="02030504000101010101" pitchFamily="18" charset="-127"/>
                </a:rPr>
                <a:t>    </a:t>
              </a: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이후에 보다 나은 결과를 유도하기 위해 사용하는 함수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marL="285744" indent="-285744">
                <a:lnSpc>
                  <a:spcPct val="130000"/>
                </a:lnSpc>
                <a:buFont typeface="Arial" pitchFamily="34" charset="0"/>
                <a:buChar char="•"/>
              </a:pP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marL="285744" indent="-285744">
                <a:lnSpc>
                  <a:spcPct val="130000"/>
                </a:lnSpc>
                <a:buFont typeface="Arial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본 프로젝트에서는 </a:t>
              </a:r>
              <a:r>
                <a:rPr lang="ko-KR" altLang="en-US" sz="20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기보의</a:t>
              </a: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결과를 가지고 이전 수들을 평가하고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  <a:p>
              <a:pPr marL="285744" indent="-285744">
                <a:lnSpc>
                  <a:spcPct val="130000"/>
                </a:lnSpc>
              </a:pPr>
              <a:r>
                <a:rPr lang="ko-KR" altLang="en-US" sz="2000" spc="-15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  </a:t>
              </a: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그 값을 조정하여 다음에는 보다 나은 수를 선택할 수 있도록 적용</a:t>
              </a:r>
              <a:endPara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867878" y="622429"/>
            <a:ext cx="2895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-윤고딕340" panose="02030504000101010101" pitchFamily="18" charset="-127"/>
                <a:ea typeface="-윤고딕340" panose="02030504000101010101" pitchFamily="18" charset="-127"/>
              </a:rPr>
              <a:t>학습 알고리즘</a:t>
            </a:r>
            <a:endParaRPr lang="en-US" altLang="ko-KR" sz="3600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7013275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1380</TotalTime>
  <Words>1142</Words>
  <Application>Microsoft Office PowerPoint</Application>
  <PresentationFormat>사용자 지정</PresentationFormat>
  <Paragraphs>379</Paragraphs>
  <Slides>31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31</vt:i4>
      </vt:variant>
    </vt:vector>
  </HeadingPairs>
  <TitlesOfParts>
    <vt:vector size="48" baseType="lpstr">
      <vt:lpstr>굴림</vt:lpstr>
      <vt:lpstr>Arial</vt:lpstr>
      <vt:lpstr>-윤고딕320</vt:lpstr>
      <vt:lpstr>-윤고딕340</vt:lpstr>
      <vt:lpstr>-윤고딕330</vt:lpstr>
      <vt:lpstr>바른돋움OTFPro 1</vt:lpstr>
      <vt:lpstr>맑은 고딕</vt:lpstr>
      <vt:lpstr>휴먼둥근헤드라인</vt:lpstr>
      <vt:lpstr>바른돋움OTFPro 2</vt:lpstr>
      <vt:lpstr>바른돋움OTFPro 3</vt:lpstr>
      <vt:lpstr>-윤고딕350</vt:lpstr>
      <vt:lpstr>High Tower Text</vt:lpstr>
      <vt:lpstr>배달의민족 한나는 열한살</vt:lpstr>
      <vt:lpstr>Perpetua</vt:lpstr>
      <vt:lpstr>Arial Unicode MS</vt:lpstr>
      <vt:lpstr>Office 테마</vt:lpstr>
      <vt:lpstr>1_Office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  <vt:lpstr>슬라이드 29</vt:lpstr>
      <vt:lpstr>슬라이드 30</vt:lpstr>
      <vt:lpstr>슬라이드 31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JUNGMJ</dc:creator>
  <cp:lastModifiedBy>Samsung</cp:lastModifiedBy>
  <cp:revision>171</cp:revision>
  <dcterms:created xsi:type="dcterms:W3CDTF">2015-06-09T01:21:18Z</dcterms:created>
  <dcterms:modified xsi:type="dcterms:W3CDTF">2017-10-30T11:20:37Z</dcterms:modified>
</cp:coreProperties>
</file>

<file path=docProps/thumbnail.jpeg>
</file>